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65" r:id="rId5"/>
    <p:sldId id="259" r:id="rId6"/>
    <p:sldId id="262" r:id="rId7"/>
    <p:sldId id="263" r:id="rId8"/>
    <p:sldId id="260" r:id="rId9"/>
    <p:sldId id="264" r:id="rId10"/>
    <p:sldId id="261"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1" d="100"/>
          <a:sy n="71" d="100"/>
        </p:scale>
        <p:origin x="-16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pPr/>
              <a:t>6/7/2023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xmlns="" val="5312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pPr/>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394037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pPr/>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284219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pPr/>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105915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pPr/>
              <a:t>6/7/2023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xmlns="" val="74832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pPr/>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384596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pPr/>
              <a:t>6/7/2023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222495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pPr/>
              <a:t>6/7/2023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399336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pPr/>
              <a:t>6/7/2023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395854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pPr/>
              <a:t>6/7/2023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390522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6/7/2023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pPr/>
              <a:t>‹#›</a:t>
            </a:fld>
            <a:endParaRPr lang="en-US"/>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86222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pPr/>
              <a:t>6/7/2023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xmlns="" val="209878652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06" r:id="rId5"/>
    <p:sldLayoutId id="2147483701" r:id="rId6"/>
    <p:sldLayoutId id="2147483702" r:id="rId7"/>
    <p:sldLayoutId id="2147483703" r:id="rId8"/>
    <p:sldLayoutId id="2147483704" r:id="rId9"/>
    <p:sldLayoutId id="2147483705" r:id="rId10"/>
    <p:sldLayoutId id="2147483707"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rovilos.gr/articles/72" TargetMode="External"/><Relationship Id="rId2" Type="http://schemas.openxmlformats.org/officeDocument/2006/relationships/hyperlink" Target="https://el.wikipedia.org/wiki/%CE%94%CE%B7%CE%BC%CE%BF%CE%BA%CF%81%CE%B1%CF%84%CE%AF%CE%B1_%CF%84%CE%B7%CF%82_%CE%92%CE%B1%CF%8A%CE%BC%CE%AC%CF%81%CE%B7%CF%82" TargetMode="External"/><Relationship Id="rId1" Type="http://schemas.openxmlformats.org/officeDocument/2006/relationships/slideLayout" Target="../slideLayouts/slideLayout2.xml"/><Relationship Id="rId6" Type="http://schemas.openxmlformats.org/officeDocument/2006/relationships/hyperlink" Target="https://opencourses.auth.gr/modules/units/?course=OCRS476&amp;id=5041" TargetMode="External"/><Relationship Id="rId5" Type="http://schemas.openxmlformats.org/officeDocument/2006/relationships/hyperlink" Target="https://www.kathimerini.gr/culture/books/1049141/i-ptosi-tis-vaimaris-poy-den-prepei-na-xechasoyme/" TargetMode="External"/><Relationship Id="rId4" Type="http://schemas.openxmlformats.org/officeDocument/2006/relationships/hyperlink" Target="https://wordlyhub.com/2020/01/21/%CE%BA%CE%AF%CE%BD%CE%B7%CE%BC%CE%B1-bauhaus-%CF%84%CE%AD%CF%87%CE%BD%CE%B7-%CF%86%CE%B9%CE%BB%CE%BF%CF%83%CE%BF%CF%86%CE%AF%CE%B1-%CF%84%CF%81%CF%8C%CF%80%CE%BF%CF%82-%CE%B6%CF%89%CE%AE%CF%8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F40FBDA-CEB1-40F0-9AB9-BD9C402D7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Μπλε αφηρημένο μοτίβο ακουαρέλας σε λευκό φόντο">
            <a:extLst>
              <a:ext uri="{FF2B5EF4-FFF2-40B4-BE49-F238E27FC236}">
                <a16:creationId xmlns:a16="http://schemas.microsoft.com/office/drawing/2014/main" xmlns="" id="{4B0B6045-B66B-D3C5-D825-FD558ECEA69D}"/>
              </a:ext>
            </a:extLst>
          </p:cNvPr>
          <p:cNvPicPr>
            <a:picLocks noChangeAspect="1"/>
          </p:cNvPicPr>
          <p:nvPr/>
        </p:nvPicPr>
        <p:blipFill rotWithShape="1">
          <a:blip r:embed="rId2">
            <a:alphaModFix amt="45000"/>
          </a:blip>
          <a:srcRect t="14644" b="1086"/>
          <a:stretch/>
        </p:blipFill>
        <p:spPr>
          <a:xfrm>
            <a:off x="20" y="9341"/>
            <a:ext cx="12191980" cy="6857990"/>
          </a:xfrm>
          <a:prstGeom prst="rect">
            <a:avLst/>
          </a:prstGeom>
        </p:spPr>
      </p:pic>
      <p:sp>
        <p:nvSpPr>
          <p:cNvPr id="11" name="Rectangle 10">
            <a:extLst>
              <a:ext uri="{FF2B5EF4-FFF2-40B4-BE49-F238E27FC236}">
                <a16:creationId xmlns:a16="http://schemas.microsoft.com/office/drawing/2014/main" xmlns="" id="{0344D4FE-ABEF-4230-9E4E-AD5782FC7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Τίτλος 1">
            <a:extLst>
              <a:ext uri="{FF2B5EF4-FFF2-40B4-BE49-F238E27FC236}">
                <a16:creationId xmlns:a16="http://schemas.microsoft.com/office/drawing/2014/main" xmlns="" id="{E12E7813-2087-5D86-2F93-41E33D447ADA}"/>
              </a:ext>
            </a:extLst>
          </p:cNvPr>
          <p:cNvSpPr>
            <a:spLocks noGrp="1"/>
          </p:cNvSpPr>
          <p:nvPr>
            <p:ph type="ctrTitle"/>
          </p:nvPr>
        </p:nvSpPr>
        <p:spPr>
          <a:xfrm>
            <a:off x="1769532" y="2091263"/>
            <a:ext cx="8652938" cy="2461504"/>
          </a:xfrm>
        </p:spPr>
        <p:txBody>
          <a:bodyPr>
            <a:normAutofit/>
          </a:bodyPr>
          <a:lstStyle/>
          <a:p>
            <a:r>
              <a:rPr lang="el-GR" dirty="0"/>
              <a:t>Η </a:t>
            </a:r>
            <a:r>
              <a:rPr lang="el-GR" dirty="0" err="1"/>
              <a:t>Δημοκρατια</a:t>
            </a:r>
            <a:r>
              <a:rPr lang="el-GR" dirty="0"/>
              <a:t> της </a:t>
            </a:r>
            <a:r>
              <a:rPr lang="el-GR" dirty="0" err="1"/>
              <a:t>βαιμαρησ</a:t>
            </a:r>
            <a:endParaRPr lang="el-GR" dirty="0"/>
          </a:p>
        </p:txBody>
      </p:sp>
      <p:sp>
        <p:nvSpPr>
          <p:cNvPr id="3" name="Υπότιτλος 2">
            <a:extLst>
              <a:ext uri="{FF2B5EF4-FFF2-40B4-BE49-F238E27FC236}">
                <a16:creationId xmlns:a16="http://schemas.microsoft.com/office/drawing/2014/main" xmlns="" id="{28DBAC30-9E09-FB53-25F7-69583A01D28D}"/>
              </a:ext>
            </a:extLst>
          </p:cNvPr>
          <p:cNvSpPr>
            <a:spLocks noGrp="1"/>
          </p:cNvSpPr>
          <p:nvPr>
            <p:ph type="subTitle" idx="1"/>
          </p:nvPr>
        </p:nvSpPr>
        <p:spPr>
          <a:xfrm>
            <a:off x="1769532" y="4646645"/>
            <a:ext cx="2279954" cy="690465"/>
          </a:xfrm>
        </p:spPr>
        <p:txBody>
          <a:bodyPr>
            <a:normAutofit/>
          </a:bodyPr>
          <a:lstStyle/>
          <a:p>
            <a:r>
              <a:rPr lang="el-GR" dirty="0">
                <a:solidFill>
                  <a:schemeClr val="tx1"/>
                </a:solidFill>
              </a:rPr>
              <a:t>Σωτήρης Ματσούκης</a:t>
            </a:r>
          </a:p>
          <a:p>
            <a:r>
              <a:rPr lang="el-GR" dirty="0" err="1">
                <a:solidFill>
                  <a:schemeClr val="tx1"/>
                </a:solidFill>
              </a:rPr>
              <a:t>Ντέβιντ</a:t>
            </a:r>
            <a:r>
              <a:rPr lang="el-GR" dirty="0">
                <a:solidFill>
                  <a:schemeClr val="tx1"/>
                </a:solidFill>
              </a:rPr>
              <a:t> </a:t>
            </a:r>
            <a:r>
              <a:rPr lang="el-GR" dirty="0" err="1">
                <a:solidFill>
                  <a:schemeClr val="tx1"/>
                </a:solidFill>
              </a:rPr>
              <a:t>Ντουρμούσι</a:t>
            </a:r>
            <a:endParaRPr lang="el-GR" dirty="0">
              <a:solidFill>
                <a:schemeClr val="tx1"/>
              </a:solidFill>
            </a:endParaRPr>
          </a:p>
        </p:txBody>
      </p:sp>
      <p:sp>
        <p:nvSpPr>
          <p:cNvPr id="33" name="Rectangle 12">
            <a:extLst>
              <a:ext uri="{FF2B5EF4-FFF2-40B4-BE49-F238E27FC236}">
                <a16:creationId xmlns:a16="http://schemas.microsoft.com/office/drawing/2014/main" xmlns="" id="{9325F979-D3F9-4926-81B7-7ACCB31A50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
        <p:nvSpPr>
          <p:cNvPr id="5" name="Υπότιτλος 2">
            <a:extLst>
              <a:ext uri="{FF2B5EF4-FFF2-40B4-BE49-F238E27FC236}">
                <a16:creationId xmlns:a16="http://schemas.microsoft.com/office/drawing/2014/main" xmlns="" id="{CF4DA5F8-93D0-3B5E-838E-37E913EF76D9}"/>
              </a:ext>
            </a:extLst>
          </p:cNvPr>
          <p:cNvSpPr txBox="1">
            <a:spLocks/>
          </p:cNvSpPr>
          <p:nvPr/>
        </p:nvSpPr>
        <p:spPr>
          <a:xfrm>
            <a:off x="8142514" y="4617071"/>
            <a:ext cx="2279954" cy="690465"/>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endParaRPr lang="el-GR" dirty="0">
              <a:solidFill>
                <a:schemeClr val="tx1"/>
              </a:solidFill>
            </a:endParaRPr>
          </a:p>
        </p:txBody>
      </p:sp>
      <p:sp>
        <p:nvSpPr>
          <p:cNvPr id="6" name="Υπότιτλος 2">
            <a:extLst>
              <a:ext uri="{FF2B5EF4-FFF2-40B4-BE49-F238E27FC236}">
                <a16:creationId xmlns:a16="http://schemas.microsoft.com/office/drawing/2014/main" xmlns="" id="{00A695FF-3A7E-5ABE-0110-FC6E7702C089}"/>
              </a:ext>
            </a:extLst>
          </p:cNvPr>
          <p:cNvSpPr txBox="1">
            <a:spLocks/>
          </p:cNvSpPr>
          <p:nvPr/>
        </p:nvSpPr>
        <p:spPr>
          <a:xfrm>
            <a:off x="7280254" y="4617071"/>
            <a:ext cx="3423512" cy="345804"/>
          </a:xfrm>
          <a:prstGeom prst="rect">
            <a:avLst/>
          </a:prstGeom>
        </p:spPr>
        <p:txBody>
          <a:bodyPr vert="horz" lIns="91440" tIns="45720" rIns="91440" bIns="45720" rtlCol="0">
            <a:normAutofit lnSpcReduction="10000"/>
          </a:bodyPr>
          <a:lstStyle>
            <a:lvl1pPr marL="0" indent="0" algn="ctr" defTabSz="914400" rtl="0" eaLnBrk="1" latinLnBrk="0" hangingPunct="1">
              <a:lnSpc>
                <a:spcPct val="100000"/>
              </a:lnSpc>
              <a:spcBef>
                <a:spcPts val="0"/>
              </a:spcBef>
              <a:spcAft>
                <a:spcPts val="0"/>
              </a:spcAft>
              <a:buClr>
                <a:schemeClr val="tx1">
                  <a:lumMod val="85000"/>
                  <a:lumOff val="15000"/>
                </a:schemeClr>
              </a:buClr>
              <a:buFont typeface="Garamond" pitchFamily="18" charset="0"/>
              <a:buNone/>
              <a:defRPr sz="1800" kern="1200" spc="80" baseline="0">
                <a:solidFill>
                  <a:schemeClr val="tx1">
                    <a:lumMod val="95000"/>
                    <a:lumOff val="5000"/>
                  </a:schemeClr>
                </a:solidFill>
                <a:latin typeface="+mn-lt"/>
                <a:ea typeface="+mn-ea"/>
                <a:cs typeface="+mn-cs"/>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r>
              <a:rPr lang="el-GR" dirty="0">
                <a:solidFill>
                  <a:schemeClr val="tx1"/>
                </a:solidFill>
              </a:rPr>
              <a:t>Καθηγήτρια</a:t>
            </a:r>
            <a:r>
              <a:rPr lang="en-US" dirty="0">
                <a:solidFill>
                  <a:schemeClr val="tx1"/>
                </a:solidFill>
              </a:rPr>
              <a:t>: </a:t>
            </a:r>
            <a:r>
              <a:rPr lang="el-GR" dirty="0">
                <a:solidFill>
                  <a:schemeClr val="tx1"/>
                </a:solidFill>
              </a:rPr>
              <a:t>Βασιλική Παυλίδου</a:t>
            </a:r>
          </a:p>
        </p:txBody>
      </p:sp>
    </p:spTree>
    <p:extLst>
      <p:ext uri="{BB962C8B-B14F-4D97-AF65-F5344CB8AC3E}">
        <p14:creationId xmlns:p14="http://schemas.microsoft.com/office/powerpoint/2010/main" xmlns="" val="1546991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E40DDBA-2126-1A80-49A0-C82E6D2EE929}"/>
              </a:ext>
            </a:extLst>
          </p:cNvPr>
          <p:cNvSpPr>
            <a:spLocks noGrp="1"/>
          </p:cNvSpPr>
          <p:nvPr>
            <p:ph type="title"/>
          </p:nvPr>
        </p:nvSpPr>
        <p:spPr>
          <a:xfrm>
            <a:off x="544285" y="410547"/>
            <a:ext cx="10058400" cy="1371600"/>
          </a:xfrm>
        </p:spPr>
        <p:txBody>
          <a:bodyPr/>
          <a:lstStyle/>
          <a:p>
            <a:r>
              <a:rPr lang="el-GR" dirty="0"/>
              <a:t>ΒΙΒΛΙΟΓΡΑΦΙΑ</a:t>
            </a:r>
          </a:p>
        </p:txBody>
      </p:sp>
      <p:sp>
        <p:nvSpPr>
          <p:cNvPr id="3" name="Θέση περιεχομένου 2">
            <a:extLst>
              <a:ext uri="{FF2B5EF4-FFF2-40B4-BE49-F238E27FC236}">
                <a16:creationId xmlns:a16="http://schemas.microsoft.com/office/drawing/2014/main" xmlns="" id="{6144E6A7-1B4C-D7CC-A417-4C74EA9538B0}"/>
              </a:ext>
            </a:extLst>
          </p:cNvPr>
          <p:cNvSpPr>
            <a:spLocks noGrp="1"/>
          </p:cNvSpPr>
          <p:nvPr>
            <p:ph idx="1"/>
          </p:nvPr>
        </p:nvSpPr>
        <p:spPr>
          <a:xfrm>
            <a:off x="466531" y="1782147"/>
            <a:ext cx="11308702" cy="4609321"/>
          </a:xfrm>
        </p:spPr>
        <p:txBody>
          <a:bodyPr/>
          <a:lstStyle/>
          <a:p>
            <a:r>
              <a:rPr lang="en-US" dirty="0">
                <a:hlinkClick r:id="rId2"/>
              </a:rPr>
              <a:t>https://el.wikipedia.org/wiki/%CE%94%CE%B7%CE%BC%CE%BF%CE%BA%CF%81%CE%B1%CF%84%CE%AF%CE%B1_%CF%84%CE%B7%CF%82_%CE%92%CE%B1%CF%8A%CE%BC%CE%AC%CF%81%CE%B7%CF%82</a:t>
            </a:r>
            <a:endParaRPr lang="el-GR" dirty="0"/>
          </a:p>
          <a:p>
            <a:r>
              <a:rPr lang="en-US" dirty="0">
                <a:hlinkClick r:id="rId3"/>
              </a:rPr>
              <a:t>https://strovilos.gr/articles/72</a:t>
            </a:r>
            <a:endParaRPr lang="el-GR" dirty="0"/>
          </a:p>
          <a:p>
            <a:r>
              <a:rPr lang="en-US" dirty="0">
                <a:hlinkClick r:id="rId4"/>
              </a:rPr>
              <a:t>https://wordlyhub.com/2020/01/21/%CE%BA%CE%AF%CE%BD%CE%B7%CE%BC%CE%B1-bauhaus-%CF%84%CE%AD%CF%87%CE%BD%CE%B7</a:t>
            </a:r>
            <a:r>
              <a:rPr lang="el-GR" dirty="0">
                <a:hlinkClick r:id="rId4"/>
              </a:rPr>
              <a:t>-</a:t>
            </a:r>
            <a:r>
              <a:rPr lang="en-US" dirty="0">
                <a:hlinkClick r:id="rId4"/>
              </a:rPr>
              <a:t>%CF%86%CE%B9%CE%BB%CE%BF%CF%83%CE%BF%CF%86%CE%AF%CE%B1</a:t>
            </a:r>
            <a:r>
              <a:rPr lang="el-GR" dirty="0">
                <a:hlinkClick r:id="rId4"/>
              </a:rPr>
              <a:t>-</a:t>
            </a:r>
            <a:r>
              <a:rPr lang="en-US" dirty="0">
                <a:hlinkClick r:id="rId4"/>
              </a:rPr>
              <a:t>%CF%84%CF%81%CF%8C%CF%80%CE%BF%CF%82-%CE%B6%CF%89%CE%AE%CF%82/</a:t>
            </a:r>
            <a:endParaRPr lang="el-GR" dirty="0"/>
          </a:p>
          <a:p>
            <a:r>
              <a:rPr lang="en-US" dirty="0">
                <a:hlinkClick r:id="rId5"/>
              </a:rPr>
              <a:t>https://www.kathimerini.gr/culture/books/1049141/i-ptosi-tis-vaimaris-poy-den-prepei-na-xechasoyme/</a:t>
            </a:r>
            <a:endParaRPr lang="el-GR" dirty="0"/>
          </a:p>
          <a:p>
            <a:r>
              <a:rPr lang="en-US" dirty="0">
                <a:hlinkClick r:id="rId6"/>
              </a:rPr>
              <a:t>https://opencourses.auth.gr/modules/units/?course=OCRS476&amp;id=5041</a:t>
            </a:r>
            <a:endParaRPr lang="el-GR" dirty="0"/>
          </a:p>
          <a:p>
            <a:endParaRPr lang="el-GR" dirty="0"/>
          </a:p>
          <a:p>
            <a:endParaRPr lang="el-GR" dirty="0"/>
          </a:p>
        </p:txBody>
      </p:sp>
    </p:spTree>
    <p:extLst>
      <p:ext uri="{BB962C8B-B14F-4D97-AF65-F5344CB8AC3E}">
        <p14:creationId xmlns:p14="http://schemas.microsoft.com/office/powerpoint/2010/main" xmlns="" val="180852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DA98E6F-C38E-FF2B-1FF6-ECA6C0F549DB}"/>
              </a:ext>
            </a:extLst>
          </p:cNvPr>
          <p:cNvSpPr>
            <a:spLocks noGrp="1"/>
          </p:cNvSpPr>
          <p:nvPr>
            <p:ph type="title"/>
          </p:nvPr>
        </p:nvSpPr>
        <p:spPr>
          <a:xfrm>
            <a:off x="721567" y="577280"/>
            <a:ext cx="10058400" cy="803651"/>
          </a:xfrm>
        </p:spPr>
        <p:txBody>
          <a:bodyPr/>
          <a:lstStyle/>
          <a:p>
            <a:r>
              <a:rPr lang="el-GR" dirty="0"/>
              <a:t>ΕΙΣΑΓΩΓΗ</a:t>
            </a:r>
          </a:p>
        </p:txBody>
      </p:sp>
      <p:sp>
        <p:nvSpPr>
          <p:cNvPr id="3" name="Θέση περιεχομένου 2">
            <a:extLst>
              <a:ext uri="{FF2B5EF4-FFF2-40B4-BE49-F238E27FC236}">
                <a16:creationId xmlns:a16="http://schemas.microsoft.com/office/drawing/2014/main" xmlns="" id="{D983D8A7-B28A-E8D2-199C-7E346824B4B4}"/>
              </a:ext>
            </a:extLst>
          </p:cNvPr>
          <p:cNvSpPr>
            <a:spLocks noGrp="1"/>
          </p:cNvSpPr>
          <p:nvPr>
            <p:ph idx="1"/>
          </p:nvPr>
        </p:nvSpPr>
        <p:spPr>
          <a:xfrm>
            <a:off x="569167" y="1539551"/>
            <a:ext cx="11112760" cy="4851918"/>
          </a:xfrm>
        </p:spPr>
        <p:txBody>
          <a:bodyPr>
            <a:normAutofit lnSpcReduction="10000"/>
          </a:bodyPr>
          <a:lstStyle/>
          <a:p>
            <a:pPr>
              <a:lnSpc>
                <a:spcPct val="107000"/>
              </a:lnSpc>
              <a:spcAft>
                <a:spcPts val="800"/>
              </a:spcAft>
            </a:pPr>
            <a:r>
              <a:rPr lang="el-GR" dirty="0">
                <a:effectLst/>
                <a:latin typeface="Arial" panose="020B0604020202020204" pitchFamily="34" charset="0"/>
                <a:ea typeface="Calibri" panose="020F0502020204030204" pitchFamily="34" charset="0"/>
                <a:cs typeface="Arial" panose="020B0604020202020204" pitchFamily="34" charset="0"/>
              </a:rPr>
              <a:t>Με τον όρο Δημοκρατία της Βαϊμάρης </a:t>
            </a:r>
            <a:r>
              <a:rPr lang="el-GR" dirty="0">
                <a:latin typeface="Arial" panose="020B0604020202020204" pitchFamily="34" charset="0"/>
                <a:ea typeface="Calibri" panose="020F0502020204030204" pitchFamily="34" charset="0"/>
                <a:cs typeface="Arial" panose="020B0604020202020204" pitchFamily="34" charset="0"/>
              </a:rPr>
              <a:t>εννοούμε τη σύντομη περίοδο της πρώτης γερμανικής Δημοκρατίας που είναι ανάμεσα στο τέλος του Α’ Παγκοσμίου Πολέμου (1919) και την άνοδο του Χίτλερ στην εξουσία (1933). </a:t>
            </a:r>
            <a:r>
              <a:rPr lang="el-GR" dirty="0">
                <a:effectLst/>
                <a:latin typeface="Arial" panose="020B0604020202020204" pitchFamily="34" charset="0"/>
                <a:ea typeface="Calibri" panose="020F0502020204030204" pitchFamily="34" charset="0"/>
                <a:cs typeface="Arial" panose="020B0604020202020204" pitchFamily="34" charset="0"/>
              </a:rPr>
              <a:t>Το πολίτευμα πήρε το όνομά του από την ιστορική γερμανική πόλη της </a:t>
            </a:r>
            <a:r>
              <a:rPr lang="el-GR" dirty="0" err="1">
                <a:effectLst/>
                <a:latin typeface="Arial" panose="020B0604020202020204" pitchFamily="34" charset="0"/>
                <a:ea typeface="Calibri" panose="020F0502020204030204" pitchFamily="34" charset="0"/>
                <a:cs typeface="Arial" panose="020B0604020202020204" pitchFamily="34" charset="0"/>
              </a:rPr>
              <a:t>Βαιμάρης</a:t>
            </a:r>
            <a:r>
              <a:rPr lang="el-GR" dirty="0">
                <a:effectLst/>
                <a:latin typeface="Arial" panose="020B0604020202020204" pitchFamily="34" charset="0"/>
                <a:ea typeface="Calibri" panose="020F0502020204030204" pitchFamily="34" charset="0"/>
                <a:cs typeface="Arial" panose="020B0604020202020204" pitchFamily="34" charset="0"/>
              </a:rPr>
              <a:t>, στην οποία έλαβε χώρα η ιδρυτική πράξη της Δημοκρατίας, η θέσπιση και αποδοχή του νέου Συντάγματος, την άνοιξη και το καλοκαίρι του </a:t>
            </a:r>
            <a:r>
              <a:rPr lang="el-GR" dirty="0">
                <a:latin typeface="Arial" panose="020B0604020202020204" pitchFamily="34" charset="0"/>
                <a:ea typeface="Calibri" panose="020F0502020204030204" pitchFamily="34" charset="0"/>
                <a:cs typeface="Arial" panose="020B0604020202020204" pitchFamily="34" charset="0"/>
              </a:rPr>
              <a:t>1919</a:t>
            </a:r>
            <a:r>
              <a:rPr lang="el-GR" dirty="0">
                <a:effectLst/>
                <a:latin typeface="Arial" panose="020B0604020202020204" pitchFamily="34" charset="0"/>
                <a:ea typeface="Calibri" panose="020F0502020204030204" pitchFamily="34" charset="0"/>
                <a:cs typeface="Arial" panose="020B0604020202020204" pitchFamily="34" charset="0"/>
              </a:rPr>
              <a:t>.</a:t>
            </a:r>
            <a:endParaRPr lang="el-GR" baseline="30000" dirty="0">
              <a:solidFill>
                <a:srgbClr val="0563C1"/>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dirty="0">
                <a:effectLst/>
                <a:latin typeface="Arial" panose="020B0604020202020204" pitchFamily="34" charset="0"/>
                <a:ea typeface="Calibri" panose="020F0502020204030204" pitchFamily="34" charset="0"/>
                <a:cs typeface="Arial" panose="020B0604020202020204" pitchFamily="34" charset="0"/>
              </a:rPr>
              <a:t>Γεννήθηκε από την ήττα της αυτοκρατορικής Γερμανίας στον Α’ Παγκόσμιο Πόλεμο και πέθανε με την άνοδο του Χίτλερ στην εξουσία. </a:t>
            </a:r>
          </a:p>
          <a:p>
            <a:pPr>
              <a:lnSpc>
                <a:spcPct val="107000"/>
              </a:lnSpc>
              <a:spcAft>
                <a:spcPts val="800"/>
              </a:spcAft>
            </a:pPr>
            <a:r>
              <a:rPr lang="el-GR" dirty="0">
                <a:effectLst/>
                <a:latin typeface="Arial" panose="020B0604020202020204" pitchFamily="34" charset="0"/>
                <a:ea typeface="Calibri" panose="020F0502020204030204" pitchFamily="34" charset="0"/>
                <a:cs typeface="Arial" panose="020B0604020202020204" pitchFamily="34" charset="0"/>
              </a:rPr>
              <a:t>Η Δημοκρατία της Βαϊμάρης αποτέλεσε έργο των μετριοπαθών πολιτικών δυνάμεων της Γερμανίας (</a:t>
            </a:r>
            <a:r>
              <a:rPr lang="el-GR" dirty="0" err="1">
                <a:effectLst/>
                <a:latin typeface="Arial" panose="020B0604020202020204" pitchFamily="34" charset="0"/>
                <a:ea typeface="Calibri" panose="020F0502020204030204" pitchFamily="34" charset="0"/>
                <a:cs typeface="Arial" panose="020B0604020202020204" pitchFamily="34" charset="0"/>
              </a:rPr>
              <a:t>Σοσιαλοδημοκρατικό</a:t>
            </a:r>
            <a:r>
              <a:rPr lang="el-GR" dirty="0">
                <a:effectLst/>
                <a:latin typeface="Arial" panose="020B0604020202020204" pitchFamily="34" charset="0"/>
                <a:ea typeface="Calibri" panose="020F0502020204030204" pitchFamily="34" charset="0"/>
                <a:cs typeface="Arial" panose="020B0604020202020204" pitchFamily="34" charset="0"/>
              </a:rPr>
              <a:t> Κόμμα, Κόμμα του Κέντρου, Φιλελεύθεροι). </a:t>
            </a:r>
          </a:p>
          <a:p>
            <a:pPr>
              <a:lnSpc>
                <a:spcPct val="107000"/>
              </a:lnSpc>
              <a:spcAft>
                <a:spcPts val="800"/>
              </a:spcAft>
            </a:pPr>
            <a:r>
              <a:rPr lang="el-GR" dirty="0">
                <a:latin typeface="Arial" panose="020B0604020202020204" pitchFamily="34" charset="0"/>
                <a:ea typeface="Calibri" panose="020F0502020204030204" pitchFamily="34" charset="0"/>
                <a:cs typeface="Arial" panose="020B0604020202020204" pitchFamily="34" charset="0"/>
              </a:rPr>
              <a:t>Κατάφερε να αντιμετωπίσει</a:t>
            </a:r>
            <a:r>
              <a:rPr lang="el-GR" dirty="0">
                <a:effectLst/>
                <a:latin typeface="Arial" panose="020B0604020202020204" pitchFamily="34" charset="0"/>
                <a:ea typeface="Calibri" panose="020F0502020204030204" pitchFamily="34" charset="0"/>
                <a:cs typeface="Arial" panose="020B0604020202020204" pitchFamily="34" charset="0"/>
              </a:rPr>
              <a:t> την κρυφή ή απροκάλυπτη εχθρότητα των άκρων (Ναζί, Συντηρητικοί Εθνικιστές, Κομμουνιστές). </a:t>
            </a:r>
          </a:p>
          <a:p>
            <a:pPr>
              <a:lnSpc>
                <a:spcPct val="107000"/>
              </a:lnSpc>
              <a:spcAft>
                <a:spcPts val="800"/>
              </a:spcAft>
            </a:pPr>
            <a:r>
              <a:rPr lang="el-GR" dirty="0">
                <a:effectLst/>
                <a:latin typeface="Arial" panose="020B0604020202020204" pitchFamily="34" charset="0"/>
                <a:ea typeface="Calibri" panose="020F0502020204030204" pitchFamily="34" charset="0"/>
                <a:cs typeface="Arial" panose="020B0604020202020204" pitchFamily="34" charset="0"/>
              </a:rPr>
              <a:t>Κλήθηκε να διαχειριστεί μια πρωτοφανή οικονομική κρίση υπό έναν ασφυκτικό διεθνή έλεγχο. </a:t>
            </a:r>
          </a:p>
          <a:p>
            <a:pPr>
              <a:lnSpc>
                <a:spcPct val="107000"/>
              </a:lnSpc>
              <a:spcAft>
                <a:spcPts val="800"/>
              </a:spcAft>
            </a:pPr>
            <a:r>
              <a:rPr lang="el-GR" dirty="0">
                <a:effectLst/>
                <a:latin typeface="Arial" panose="020B0604020202020204" pitchFamily="34" charset="0"/>
                <a:ea typeface="Calibri" panose="020F0502020204030204" pitchFamily="34" charset="0"/>
                <a:cs typeface="Arial" panose="020B0604020202020204" pitchFamily="34" charset="0"/>
              </a:rPr>
              <a:t>Προσέφερε γόνιμο έδαφος για την ανάπτυξη και την άνθηση της καλλιτεχνικής πρωτοπορίας.</a:t>
            </a:r>
          </a:p>
          <a:p>
            <a:pPr>
              <a:lnSpc>
                <a:spcPct val="107000"/>
              </a:lnSpc>
              <a:spcAft>
                <a:spcPts val="800"/>
              </a:spcAft>
            </a:pPr>
            <a:endParaRPr lang="el-GR" dirty="0"/>
          </a:p>
        </p:txBody>
      </p:sp>
    </p:spTree>
    <p:extLst>
      <p:ext uri="{BB962C8B-B14F-4D97-AF65-F5344CB8AC3E}">
        <p14:creationId xmlns:p14="http://schemas.microsoft.com/office/powerpoint/2010/main" xmlns="" val="124753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3304932-14AE-4B95-9A00-1602702E02B4}"/>
              </a:ext>
            </a:extLst>
          </p:cNvPr>
          <p:cNvSpPr>
            <a:spLocks noGrp="1"/>
          </p:cNvSpPr>
          <p:nvPr>
            <p:ph type="title"/>
          </p:nvPr>
        </p:nvSpPr>
        <p:spPr>
          <a:xfrm>
            <a:off x="401216" y="289249"/>
            <a:ext cx="10030407" cy="751114"/>
          </a:xfrm>
        </p:spPr>
        <p:txBody>
          <a:bodyPr>
            <a:noAutofit/>
          </a:bodyPr>
          <a:lstStyle/>
          <a:p>
            <a:r>
              <a:rPr lang="el-GR" dirty="0"/>
              <a:t>ΙΣΤΟΡΙΑ</a:t>
            </a:r>
          </a:p>
        </p:txBody>
      </p:sp>
      <p:sp>
        <p:nvSpPr>
          <p:cNvPr id="3" name="Θέση περιεχομένου 2">
            <a:extLst>
              <a:ext uri="{FF2B5EF4-FFF2-40B4-BE49-F238E27FC236}">
                <a16:creationId xmlns:a16="http://schemas.microsoft.com/office/drawing/2014/main" xmlns="" id="{1AC66EEA-25A2-4BC8-C7E9-564AE7B37908}"/>
              </a:ext>
            </a:extLst>
          </p:cNvPr>
          <p:cNvSpPr>
            <a:spLocks noGrp="1"/>
          </p:cNvSpPr>
          <p:nvPr>
            <p:ph idx="1"/>
          </p:nvPr>
        </p:nvSpPr>
        <p:spPr>
          <a:xfrm>
            <a:off x="251926" y="1040364"/>
            <a:ext cx="11560629" cy="2766526"/>
          </a:xfrm>
        </p:spPr>
        <p:txBody>
          <a:bodyPr>
            <a:noAutofit/>
          </a:bodyPr>
          <a:lstStyle/>
          <a:p>
            <a:r>
              <a:rPr lang="el-GR" sz="1600" dirty="0">
                <a:latin typeface="Arial" panose="020B0604020202020204" pitchFamily="34" charset="0"/>
                <a:cs typeface="Arial" panose="020B0604020202020204" pitchFamily="34" charset="0"/>
              </a:rPr>
              <a:t>Η Γερμανία ανακηρύχθηκε de facto Δημοκρατία στις 9 Νοεμβρίου του 1918, όταν ο Κάιζερ Γουλιέλμος Β΄ της Γερμανίας παραιτήθηκε από το θρόνο της Πρωσίας και της Γερμανίας, ενώ de </a:t>
            </a:r>
            <a:r>
              <a:rPr lang="el-GR" sz="1600" dirty="0" err="1">
                <a:latin typeface="Arial" panose="020B0604020202020204" pitchFamily="34" charset="0"/>
                <a:cs typeface="Arial" panose="020B0604020202020204" pitchFamily="34" charset="0"/>
              </a:rPr>
              <a:t>jure</a:t>
            </a:r>
            <a:r>
              <a:rPr lang="el-GR" sz="1600" dirty="0">
                <a:latin typeface="Arial" panose="020B0604020202020204" pitchFamily="34" charset="0"/>
                <a:cs typeface="Arial" panose="020B0604020202020204" pitchFamily="34" charset="0"/>
              </a:rPr>
              <a:t> ανακηρύχθηκε τον Φεβρουάριο του 1919, όταν ανώτατη κυβερνώσα αρχή ορίστηκε ο Πρόεδρος του κράτους. </a:t>
            </a:r>
          </a:p>
          <a:p>
            <a:r>
              <a:rPr lang="el-GR" sz="1600" dirty="0">
                <a:latin typeface="Arial" panose="020B0604020202020204" pitchFamily="34" charset="0"/>
                <a:cs typeface="Arial" panose="020B0604020202020204" pitchFamily="34" charset="0"/>
              </a:rPr>
              <a:t>Η δημιουργία της δημοκρατικής αυτής κυβέρνησης είναι άμεση συνέπεια του Α΄ Παγκοσμίου Πολέμου. Η κυβέρνηση αυτή, που υπέγραψε τη Συνθήκη των Βερσαλλιών, αποτελούμενη από σοσιαλιστές της </a:t>
            </a:r>
            <a:r>
              <a:rPr lang="el-GR" sz="1600" dirty="0" err="1">
                <a:latin typeface="Arial" panose="020B0604020202020204" pitchFamily="34" charset="0"/>
                <a:cs typeface="Arial" panose="020B0604020202020204" pitchFamily="34" charset="0"/>
              </a:rPr>
              <a:t>αριστεράς</a:t>
            </a:r>
            <a:r>
              <a:rPr lang="el-GR" sz="1600" dirty="0">
                <a:latin typeface="Arial" panose="020B0604020202020204" pitchFamily="34" charset="0"/>
                <a:cs typeface="Arial" panose="020B0604020202020204" pitchFamily="34" charset="0"/>
              </a:rPr>
              <a:t>, σοσιαλδημοκράτες και αντιπροσώπους του καθολικού Κέντρου, πολύ γρήγορα βρέθηκε αντιμέτωπη με την κομμουνιστική εξέγερση των Σπαρτακιστών του Βερολίνου, την οποία κατέστειλε με βιαιότητα και δολοφόνησε τους ηγέτες της </a:t>
            </a:r>
            <a:r>
              <a:rPr lang="el-GR" sz="1600" dirty="0" err="1">
                <a:latin typeface="Arial" panose="020B0604020202020204" pitchFamily="34" charset="0"/>
                <a:cs typeface="Arial" panose="020B0604020202020204" pitchFamily="34" charset="0"/>
              </a:rPr>
              <a:t>Ρόζα</a:t>
            </a:r>
            <a:r>
              <a:rPr lang="el-GR" sz="1600" dirty="0">
                <a:latin typeface="Arial" panose="020B0604020202020204" pitchFamily="34" charset="0"/>
                <a:cs typeface="Arial" panose="020B0604020202020204" pitchFamily="34" charset="0"/>
              </a:rPr>
              <a:t> </a:t>
            </a:r>
            <a:r>
              <a:rPr lang="el-GR" sz="1600" dirty="0" err="1">
                <a:latin typeface="Arial" panose="020B0604020202020204" pitchFamily="34" charset="0"/>
                <a:cs typeface="Arial" panose="020B0604020202020204" pitchFamily="34" charset="0"/>
              </a:rPr>
              <a:t>Λούξεμπουργκ</a:t>
            </a:r>
            <a:r>
              <a:rPr lang="el-GR" sz="1600" dirty="0">
                <a:latin typeface="Arial" panose="020B0604020202020204" pitchFamily="34" charset="0"/>
                <a:cs typeface="Arial" panose="020B0604020202020204" pitchFamily="34" charset="0"/>
              </a:rPr>
              <a:t> και Καρλ </a:t>
            </a:r>
            <a:r>
              <a:rPr lang="el-GR" sz="1600" dirty="0" err="1">
                <a:latin typeface="Arial" panose="020B0604020202020204" pitchFamily="34" charset="0"/>
                <a:cs typeface="Arial" panose="020B0604020202020204" pitchFamily="34" charset="0"/>
              </a:rPr>
              <a:t>Λίμπκνεχτ</a:t>
            </a:r>
            <a:r>
              <a:rPr lang="el-GR" sz="1600" dirty="0">
                <a:latin typeface="Arial" panose="020B0604020202020204" pitchFamily="34" charset="0"/>
                <a:cs typeface="Arial" panose="020B0604020202020204" pitchFamily="34" charset="0"/>
              </a:rPr>
              <a:t> (15 Ιανουαρίου 1919). </a:t>
            </a:r>
          </a:p>
          <a:p>
            <a:r>
              <a:rPr lang="el-GR" sz="1600" dirty="0">
                <a:latin typeface="Arial" panose="020B0604020202020204" pitchFamily="34" charset="0"/>
                <a:cs typeface="Arial" panose="020B0604020202020204" pitchFamily="34" charset="0"/>
              </a:rPr>
              <a:t>Κατά τη διάρκεια της Δημοκρατίας της Βαϊμάρης το γερμανικό Ράιχ (εθνικό κράτος) απαρτιζόταν από 17 ομόσπονδα κρατίδια, καθένα με δική του κυβέρνηση και κοινοβούλιο, τα οποία εκπροσωπούνταν στο κεντρικό συμβούλιο, κρατίδια τα οποία είχαν διατηρήσει σε πολύ μεγάλο βαθμό τα εσωτερικά σύνορα της Γερμανικής Αυτοκρατορίας.</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Το σύνταγμα καθόριζε ένα πολιτικό σύστημα με στοιχεία της κοινοβουλευτικής και της προεδρευόμενης δημοκρατίας. Το κοινοβούλιο ήταν το λεγόμενο </a:t>
            </a:r>
            <a:r>
              <a:rPr lang="el-GR" sz="1600" dirty="0" err="1">
                <a:latin typeface="Arial" panose="020B0604020202020204" pitchFamily="34" charset="0"/>
                <a:cs typeface="Arial" panose="020B0604020202020204" pitchFamily="34" charset="0"/>
              </a:rPr>
              <a:t>Ράιχσταγκ</a:t>
            </a:r>
            <a:r>
              <a:rPr lang="el-GR" sz="1600" dirty="0">
                <a:latin typeface="Arial" panose="020B0604020202020204" pitchFamily="34" charset="0"/>
                <a:cs typeface="Arial" panose="020B0604020202020204" pitchFamily="34" charset="0"/>
              </a:rPr>
              <a:t> και πρωτεύουσα του κράτους το Βερολίνο. </a:t>
            </a:r>
          </a:p>
          <a:p>
            <a:r>
              <a:rPr lang="el-GR" sz="1600" dirty="0">
                <a:latin typeface="Arial" panose="020B0604020202020204" pitchFamily="34" charset="0"/>
                <a:cs typeface="Arial" panose="020B0604020202020204" pitchFamily="34" charset="0"/>
              </a:rPr>
              <a:t>Το σύνταγμα αντιπροσώπευε ό,τι πιο προοδευτικό και δημοκρατικό μπορούσε να υπάρξει εκείνη τη στιγμή. Έθετε επίσης με σαφήνεια τα όρια των διαφόρων εξουσιών και περιείχε τις θεμελιώδεις διατάξεις που αφορούσαν την παιδεία, την κοινωνική πολιτική, τις σχέσεις εργασίας κ.ά.. Ωστόσο, η οικονομική κρίση που αντιμετώπιζε η Γερμανία, το πολεμικό χρέος που υποχρεωνόταν να καταβάλλει και η διατήρηση των οργάνων εξουσίας του παλαιού καθεστώτος μέσα στο σώμα της νέας δημοκρατίας ευνοούσαν την αναβίωση του εθνικισμού και έφθειραν τα δημοκρατικά κόμματα. Οι κυβερνήσεις που ακολουθούσαν ζούσαν υπό το βάρος του πληθωρισμού, τον οποίο τροφοδοτούσε η πληρωμή των πολεμικών επανορθώσεων, ενώ οι δεξιοί πραγματοποίησαν μια τραγική σειρά δολοφονιών.</a:t>
            </a:r>
          </a:p>
        </p:txBody>
      </p:sp>
    </p:spTree>
    <p:extLst>
      <p:ext uri="{BB962C8B-B14F-4D97-AF65-F5344CB8AC3E}">
        <p14:creationId xmlns:p14="http://schemas.microsoft.com/office/powerpoint/2010/main" xmlns="" val="238203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9327486-B422-594F-E3BF-F07F69F296BC}"/>
              </a:ext>
            </a:extLst>
          </p:cNvPr>
          <p:cNvSpPr>
            <a:spLocks noGrp="1"/>
          </p:cNvSpPr>
          <p:nvPr>
            <p:ph type="title"/>
          </p:nvPr>
        </p:nvSpPr>
        <p:spPr>
          <a:xfrm>
            <a:off x="600269" y="434158"/>
            <a:ext cx="10058400" cy="1371600"/>
          </a:xfrm>
        </p:spPr>
        <p:txBody>
          <a:bodyPr/>
          <a:lstStyle/>
          <a:p>
            <a:r>
              <a:rPr lang="el-GR" dirty="0"/>
              <a:t>ΣΥΝΤΑΓΜΑ ΤΗΣ ΒΑΪΜΑΡΗΣ</a:t>
            </a:r>
          </a:p>
        </p:txBody>
      </p:sp>
      <p:sp>
        <p:nvSpPr>
          <p:cNvPr id="3" name="Θέση περιεχομένου 2">
            <a:extLst>
              <a:ext uri="{FF2B5EF4-FFF2-40B4-BE49-F238E27FC236}">
                <a16:creationId xmlns:a16="http://schemas.microsoft.com/office/drawing/2014/main" xmlns="" id="{250591E6-DA0D-E66E-D1A8-A08B07DEECF9}"/>
              </a:ext>
            </a:extLst>
          </p:cNvPr>
          <p:cNvSpPr>
            <a:spLocks noGrp="1"/>
          </p:cNvSpPr>
          <p:nvPr>
            <p:ph idx="1"/>
          </p:nvPr>
        </p:nvSpPr>
        <p:spPr>
          <a:xfrm>
            <a:off x="429208" y="1931436"/>
            <a:ext cx="11078547" cy="4492405"/>
          </a:xfrm>
        </p:spPr>
        <p:txBody>
          <a:bodyPr>
            <a:normAutofit/>
          </a:bodyPr>
          <a:lstStyle/>
          <a:p>
            <a:r>
              <a:rPr lang="el-GR" sz="1600" dirty="0">
                <a:latin typeface="Arial" panose="020B0604020202020204" pitchFamily="34" charset="0"/>
                <a:cs typeface="Arial" panose="020B0604020202020204" pitchFamily="34" charset="0"/>
              </a:rPr>
              <a:t>Δύο ήταν τα κανονιστικά προτάγματα της Δημοκρατίας της Βαϊμάρης: αφενός η επέκταση της πολιτικής ελευθερίας του ατόμου και αφετέρου η ουσιαστική παρέμβαση του κράτους στη λειτουργία της οικονομίας. </a:t>
            </a:r>
          </a:p>
          <a:p>
            <a:r>
              <a:rPr lang="el-GR" sz="1600" dirty="0">
                <a:latin typeface="Arial" panose="020B0604020202020204" pitchFamily="34" charset="0"/>
                <a:cs typeface="Arial" panose="020B0604020202020204" pitchFamily="34" charset="0"/>
              </a:rPr>
              <a:t>Ως προς τον πρώτο πυλώνα, η συντακτική συνέλευση της Βαϊμάρης έλαβε μια σειρά από κρίσιμες αποφάσεις: α) καθιέρωσε, για πρώτη φορά στην ιστορία της χώρας, την αρχή της λαϊκής κυριαρχίας, β) μείωσε το ηλικιακό όρο για την απονομή του δικαιώματος του εκλέγειν από τα 25 στα 20 έτη, γ) κατοχύρωσε το δικαίωμα ψήφου στις γυναίκες και δ) εισήγαγε το εκλογικό σύστημα της απλής αναλογικής.</a:t>
            </a:r>
          </a:p>
          <a:p>
            <a:r>
              <a:rPr lang="el-GR" sz="1600" dirty="0">
                <a:latin typeface="Arial" panose="020B0604020202020204" pitchFamily="34" charset="0"/>
                <a:cs typeface="Arial" panose="020B0604020202020204" pitchFamily="34" charset="0"/>
              </a:rPr>
              <a:t>Σε ό,τι αφορά τον δεύτερο πυλώνα, το Σύνταγμα της Βαϊμάρης δεν περιορίστηκε στην κατοχύρωση ενός πλέγματος κοινωνικών δικαιωμάτων, όπως η προστασία της εργασίας, της παιδείας, της επιστήμης και της τέχνης, αλλά επιχείρησε να παρέμβει με τέτοιο τρόπο στη λειτουργία της οικονομίας, ώστε να αφήνει ανοιχτό το δρόμο προς τον σοσιαλιστικό μετασχηματισμό. Ειδικότερα, το σοσιαλδημοκρατικό κόμμα φρόντισε να εισαγάγει στο θεμελιώδη νόμο της χώρας διατάξεις που προέβλεπαν α) τη σύσταση εργατικών συμβουλίων στις επιχειρήσεις, β) την ίδρυση ενός κεντρικού οικονομικού συμβουλίου που θα συμμετείχε στη νομοθετική διαδικασία, γ) τη δυνατότητα εθνικοποίησης επιχειρήσεων και δ) περιορισμούς στο δικαίωμα της ιδιοκτησίας.</a:t>
            </a:r>
          </a:p>
        </p:txBody>
      </p:sp>
    </p:spTree>
    <p:extLst>
      <p:ext uri="{BB962C8B-B14F-4D97-AF65-F5344CB8AC3E}">
        <p14:creationId xmlns:p14="http://schemas.microsoft.com/office/powerpoint/2010/main" xmlns="" val="27382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B3C3954-2A0E-FA0D-873D-6FEA6447CDEF}"/>
              </a:ext>
            </a:extLst>
          </p:cNvPr>
          <p:cNvSpPr>
            <a:spLocks noGrp="1"/>
          </p:cNvSpPr>
          <p:nvPr>
            <p:ph type="title"/>
          </p:nvPr>
        </p:nvSpPr>
        <p:spPr>
          <a:xfrm>
            <a:off x="727788" y="335902"/>
            <a:ext cx="10080171" cy="1371600"/>
          </a:xfrm>
        </p:spPr>
        <p:txBody>
          <a:bodyPr/>
          <a:lstStyle/>
          <a:p>
            <a:r>
              <a:rPr lang="el-GR" dirty="0"/>
              <a:t>ΠΝΕΥΜΑΤΙΚΗ ΖΩΗ</a:t>
            </a:r>
          </a:p>
        </p:txBody>
      </p:sp>
      <p:sp>
        <p:nvSpPr>
          <p:cNvPr id="3" name="Θέση περιεχομένου 2">
            <a:extLst>
              <a:ext uri="{FF2B5EF4-FFF2-40B4-BE49-F238E27FC236}">
                <a16:creationId xmlns:a16="http://schemas.microsoft.com/office/drawing/2014/main" xmlns="" id="{08A254BE-3AB2-5A19-DF11-3F2E92FE23CA}"/>
              </a:ext>
            </a:extLst>
          </p:cNvPr>
          <p:cNvSpPr>
            <a:spLocks noGrp="1"/>
          </p:cNvSpPr>
          <p:nvPr>
            <p:ph idx="1"/>
          </p:nvPr>
        </p:nvSpPr>
        <p:spPr>
          <a:xfrm>
            <a:off x="569167" y="1436914"/>
            <a:ext cx="11084768" cy="5234474"/>
          </a:xfrm>
        </p:spPr>
        <p:txBody>
          <a:bodyPr>
            <a:normAutofit fontScale="92500" lnSpcReduction="20000"/>
          </a:bodyPr>
          <a:lstStyle/>
          <a:p>
            <a:pPr>
              <a:lnSpc>
                <a:spcPct val="107000"/>
              </a:lnSpc>
              <a:spcAft>
                <a:spcPts val="800"/>
              </a:spcAft>
            </a:pPr>
            <a:r>
              <a:rPr lang="el-GR" sz="1700" dirty="0">
                <a:effectLst/>
                <a:latin typeface="Arial" panose="020B0604020202020204" pitchFamily="34" charset="0"/>
                <a:ea typeface="Calibri" panose="020F0502020204030204" pitchFamily="34" charset="0"/>
                <a:cs typeface="Arial" panose="020B0604020202020204" pitchFamily="34" charset="0"/>
              </a:rPr>
              <a:t>Το Βερολίνο της «χρυσής δεκαετίας του ΄20» συνιστούσε το πνευματικό κέντρο πολλών καλλιτεχνικών κινημάτων και ρευμάτων της </a:t>
            </a:r>
            <a:r>
              <a:rPr lang="el-GR" sz="1700" dirty="0" err="1">
                <a:effectLst/>
                <a:latin typeface="Arial" panose="020B0604020202020204" pitchFamily="34" charset="0"/>
                <a:ea typeface="Calibri" panose="020F0502020204030204" pitchFamily="34" charset="0"/>
                <a:cs typeface="Arial" panose="020B0604020202020204" pitchFamily="34" charset="0"/>
              </a:rPr>
              <a:t>μοντερνιτέ</a:t>
            </a:r>
            <a:r>
              <a:rPr lang="el-GR" sz="17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l-GR" sz="1700" dirty="0">
                <a:effectLst/>
                <a:latin typeface="Arial" panose="020B0604020202020204" pitchFamily="34" charset="0"/>
                <a:ea typeface="Calibri" panose="020F0502020204030204" pitchFamily="34" charset="0"/>
                <a:cs typeface="Arial" panose="020B0604020202020204" pitchFamily="34" charset="0"/>
              </a:rPr>
              <a:t>Περιλαμβάνοντας στο πρόγραμμά της τον εξπρεσιονισμό στη ζωγραφική και τον κινηματογράφο, τον λειτουργικό μοντερνισμό του αρχιτεκτονικού </a:t>
            </a:r>
            <a:r>
              <a:rPr lang="el-GR" sz="1700" dirty="0" err="1">
                <a:effectLst/>
                <a:latin typeface="Arial" panose="020B0604020202020204" pitchFamily="34" charset="0"/>
                <a:ea typeface="Calibri" panose="020F0502020204030204" pitchFamily="34" charset="0"/>
                <a:cs typeface="Arial" panose="020B0604020202020204" pitchFamily="34" charset="0"/>
              </a:rPr>
              <a:t>Μπαουχάουζ</a:t>
            </a:r>
            <a:r>
              <a:rPr lang="el-GR" sz="17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l-GR" sz="1700" dirty="0">
                <a:latin typeface="Arial" panose="020B0604020202020204" pitchFamily="34" charset="0"/>
                <a:ea typeface="Calibri" panose="020F0502020204030204" pitchFamily="34" charset="0"/>
                <a:cs typeface="Arial" panose="020B0604020202020204" pitchFamily="34" charset="0"/>
              </a:rPr>
              <a:t>Ο </a:t>
            </a:r>
            <a:r>
              <a:rPr lang="el-GR" sz="1700" dirty="0" err="1">
                <a:effectLst/>
                <a:latin typeface="Arial" panose="020B0604020202020204" pitchFamily="34" charset="0"/>
                <a:ea typeface="Calibri" panose="020F0502020204030204" pitchFamily="34" charset="0"/>
                <a:cs typeface="Arial" panose="020B0604020202020204" pitchFamily="34" charset="0"/>
              </a:rPr>
              <a:t>Ρίλκε</a:t>
            </a:r>
            <a:r>
              <a:rPr lang="el-GR" sz="1700" dirty="0">
                <a:effectLst/>
                <a:latin typeface="Arial" panose="020B0604020202020204" pitchFamily="34" charset="0"/>
                <a:ea typeface="Calibri" panose="020F0502020204030204" pitchFamily="34" charset="0"/>
                <a:cs typeface="Arial" panose="020B0604020202020204" pitchFamily="34" charset="0"/>
              </a:rPr>
              <a:t> και </a:t>
            </a:r>
            <a:r>
              <a:rPr lang="el-GR" sz="1700" dirty="0">
                <a:latin typeface="Arial" panose="020B0604020202020204" pitchFamily="34" charset="0"/>
                <a:ea typeface="Calibri" panose="020F0502020204030204" pitchFamily="34" charset="0"/>
                <a:cs typeface="Arial" panose="020B0604020202020204" pitchFamily="34" charset="0"/>
              </a:rPr>
              <a:t>ο </a:t>
            </a:r>
            <a:r>
              <a:rPr lang="el-GR" sz="1700" dirty="0" err="1">
                <a:effectLst/>
                <a:latin typeface="Arial" panose="020B0604020202020204" pitchFamily="34" charset="0"/>
                <a:ea typeface="Calibri" panose="020F0502020204030204" pitchFamily="34" charset="0"/>
                <a:cs typeface="Arial" panose="020B0604020202020204" pitchFamily="34" charset="0"/>
              </a:rPr>
              <a:t>Γκεόργκε</a:t>
            </a:r>
            <a:r>
              <a:rPr lang="el-GR" sz="1700" dirty="0">
                <a:latin typeface="Arial" panose="020B0604020202020204" pitchFamily="34" charset="0"/>
                <a:ea typeface="Calibri" panose="020F0502020204030204" pitchFamily="34" charset="0"/>
                <a:cs typeface="Arial" panose="020B0604020202020204" pitchFamily="34" charset="0"/>
              </a:rPr>
              <a:t> </a:t>
            </a:r>
            <a:r>
              <a:rPr lang="el-GR" sz="1700" dirty="0">
                <a:effectLst/>
                <a:latin typeface="Arial" panose="020B0604020202020204" pitchFamily="34" charset="0"/>
                <a:ea typeface="Calibri" panose="020F0502020204030204" pitchFamily="34" charset="0"/>
                <a:cs typeface="Arial" panose="020B0604020202020204" pitchFamily="34" charset="0"/>
              </a:rPr>
              <a:t>ήταν οι δύο τηλαυγείς φάροι της ποίησης στη δεκαετία του ’20. </a:t>
            </a:r>
          </a:p>
          <a:p>
            <a:pPr>
              <a:lnSpc>
                <a:spcPct val="107000"/>
              </a:lnSpc>
              <a:spcAft>
                <a:spcPts val="800"/>
              </a:spcAft>
            </a:pPr>
            <a:r>
              <a:rPr lang="el-GR" sz="1700" dirty="0" err="1">
                <a:effectLst/>
                <a:latin typeface="Arial" panose="020B0604020202020204" pitchFamily="34" charset="0"/>
                <a:ea typeface="Calibri" panose="020F0502020204030204" pitchFamily="34" charset="0"/>
                <a:cs typeface="Arial" panose="020B0604020202020204" pitchFamily="34" charset="0"/>
              </a:rPr>
              <a:t>Tη</a:t>
            </a:r>
            <a:r>
              <a:rPr lang="el-GR" sz="1700" dirty="0">
                <a:effectLst/>
                <a:latin typeface="Arial" panose="020B0604020202020204" pitchFamily="34" charset="0"/>
                <a:ea typeface="Calibri" panose="020F0502020204030204" pitchFamily="34" charset="0"/>
                <a:cs typeface="Arial" panose="020B0604020202020204" pitchFamily="34" charset="0"/>
              </a:rPr>
              <a:t> Σχολή της </a:t>
            </a:r>
            <a:r>
              <a:rPr lang="el-GR" sz="1700" dirty="0" err="1">
                <a:effectLst/>
                <a:latin typeface="Arial" panose="020B0604020202020204" pitchFamily="34" charset="0"/>
                <a:ea typeface="Calibri" panose="020F0502020204030204" pitchFamily="34" charset="0"/>
                <a:cs typeface="Arial" panose="020B0604020202020204" pitchFamily="34" charset="0"/>
              </a:rPr>
              <a:t>Φραγκφούρτης</a:t>
            </a:r>
            <a:r>
              <a:rPr lang="el-GR" sz="1700" dirty="0">
                <a:latin typeface="Arial" panose="020B0604020202020204" pitchFamily="34" charset="0"/>
                <a:ea typeface="Calibri" panose="020F0502020204030204" pitchFamily="34" charset="0"/>
                <a:cs typeface="Arial" panose="020B0604020202020204" pitchFamily="34" charset="0"/>
              </a:rPr>
              <a:t> (κύρια μέλη </a:t>
            </a:r>
            <a:r>
              <a:rPr lang="en-US" sz="1700" dirty="0">
                <a:effectLst/>
                <a:latin typeface="Arial" panose="020B0604020202020204" pitchFamily="34" charset="0"/>
                <a:ea typeface="Calibri" panose="020F0502020204030204" pitchFamily="34" charset="0"/>
                <a:cs typeface="Arial" panose="020B0604020202020204" pitchFamily="34" charset="0"/>
              </a:rPr>
              <a:t>Marcuse </a:t>
            </a:r>
            <a:r>
              <a:rPr lang="el-GR" sz="1700" dirty="0">
                <a:latin typeface="Arial" panose="020B0604020202020204" pitchFamily="34" charset="0"/>
                <a:ea typeface="Calibri" panose="020F0502020204030204" pitchFamily="34" charset="0"/>
                <a:cs typeface="Arial" panose="020B0604020202020204" pitchFamily="34" charset="0"/>
              </a:rPr>
              <a:t>και</a:t>
            </a:r>
            <a:r>
              <a:rPr lang="en-US" sz="1700" dirty="0">
                <a:latin typeface="Arial" panose="020B0604020202020204" pitchFamily="34" charset="0"/>
                <a:ea typeface="Calibri" panose="020F0502020204030204" pitchFamily="34" charset="0"/>
                <a:cs typeface="Arial" panose="020B0604020202020204" pitchFamily="34" charset="0"/>
              </a:rPr>
              <a:t> Habermas), </a:t>
            </a:r>
            <a:r>
              <a:rPr lang="el-GR" sz="1700" dirty="0">
                <a:latin typeface="Arial" panose="020B0604020202020204" pitchFamily="34" charset="0"/>
                <a:ea typeface="Calibri" panose="020F0502020204030204" pitchFamily="34" charset="0"/>
                <a:cs typeface="Arial" panose="020B0604020202020204" pitchFamily="34" charset="0"/>
              </a:rPr>
              <a:t>με στόχο τη γνώση της κοινωνικής πορείας στο σύνολο της και έμφαση σε φαινόμενα του πολιτισμού, την ιδεολογία και την πολιτιστική βιομηχανία</a:t>
            </a:r>
            <a:endParaRPr lang="el-GR" sz="17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l-GR" sz="1700" dirty="0">
                <a:latin typeface="Arial" panose="020B0604020202020204" pitchFamily="34" charset="0"/>
                <a:ea typeface="Calibri" panose="020F0502020204030204" pitchFamily="34" charset="0"/>
                <a:cs typeface="Arial" panose="020B0604020202020204" pitchFamily="34" charset="0"/>
              </a:rPr>
              <a:t>Ο</a:t>
            </a:r>
            <a:r>
              <a:rPr lang="el-GR" sz="1700" dirty="0">
                <a:effectLst/>
                <a:latin typeface="Arial" panose="020B0604020202020204" pitchFamily="34" charset="0"/>
                <a:ea typeface="Calibri" panose="020F0502020204030204" pitchFamily="34" charset="0"/>
                <a:cs typeface="Arial" panose="020B0604020202020204" pitchFamily="34" charset="0"/>
              </a:rPr>
              <a:t> </a:t>
            </a:r>
            <a:r>
              <a:rPr lang="el-GR" sz="1700" dirty="0" err="1">
                <a:effectLst/>
                <a:latin typeface="Arial" panose="020B0604020202020204" pitchFamily="34" charset="0"/>
                <a:ea typeface="Calibri" panose="020F0502020204030204" pitchFamily="34" charset="0"/>
                <a:cs typeface="Arial" panose="020B0604020202020204" pitchFamily="34" charset="0"/>
              </a:rPr>
              <a:t>Κλέε</a:t>
            </a:r>
            <a:r>
              <a:rPr lang="el-GR" sz="1700" dirty="0">
                <a:effectLst/>
                <a:latin typeface="Arial" panose="020B0604020202020204" pitchFamily="34" charset="0"/>
                <a:ea typeface="Calibri" panose="020F0502020204030204" pitchFamily="34" charset="0"/>
                <a:cs typeface="Arial" panose="020B0604020202020204" pitchFamily="34" charset="0"/>
              </a:rPr>
              <a:t> και ο </a:t>
            </a:r>
            <a:r>
              <a:rPr lang="el-GR" sz="1700" dirty="0" err="1">
                <a:effectLst/>
                <a:latin typeface="Arial" panose="020B0604020202020204" pitchFamily="34" charset="0"/>
                <a:ea typeface="Calibri" panose="020F0502020204030204" pitchFamily="34" charset="0"/>
                <a:cs typeface="Arial" panose="020B0604020202020204" pitchFamily="34" charset="0"/>
              </a:rPr>
              <a:t>Καντίνσκι</a:t>
            </a:r>
            <a:r>
              <a:rPr lang="el-GR" sz="1700" dirty="0">
                <a:effectLst/>
                <a:latin typeface="Arial" panose="020B0604020202020204" pitchFamily="34" charset="0"/>
                <a:ea typeface="Calibri" panose="020F0502020204030204" pitchFamily="34" charset="0"/>
                <a:cs typeface="Arial" panose="020B0604020202020204" pitchFamily="34" charset="0"/>
              </a:rPr>
              <a:t> </a:t>
            </a:r>
            <a:r>
              <a:rPr lang="el-GR" sz="1700" dirty="0">
                <a:latin typeface="Arial" panose="020B0604020202020204" pitchFamily="34" charset="0"/>
                <a:ea typeface="Calibri" panose="020F0502020204030204" pitchFamily="34" charset="0"/>
                <a:cs typeface="Arial" panose="020B0604020202020204" pitchFamily="34" charset="0"/>
              </a:rPr>
              <a:t>ήταν μεγάλα ονόματα της ζωγραφικής με ήδη διαμορφωμένη καλλιτεχνική προσωπικότητα και σημαντικό ζωγραφικό και θεωρητικό έργο. </a:t>
            </a:r>
          </a:p>
          <a:p>
            <a:pPr>
              <a:lnSpc>
                <a:spcPct val="107000"/>
              </a:lnSpc>
              <a:spcAft>
                <a:spcPts val="800"/>
              </a:spcAft>
            </a:pPr>
            <a:r>
              <a:rPr lang="el-GR" sz="1700" dirty="0">
                <a:effectLst/>
                <a:latin typeface="Arial" panose="020B0604020202020204" pitchFamily="34" charset="0"/>
                <a:ea typeface="Calibri" panose="020F0502020204030204" pitchFamily="34" charset="0"/>
                <a:cs typeface="Arial" panose="020B0604020202020204" pitchFamily="34" charset="0"/>
              </a:rPr>
              <a:t>Ο Μπρεχτ ήταν Γερμανός δραματουργός, σκηνοθέτης και ποιητής του 20ού αιώνα. Θεωρείται ο πατέρας του «επικού θεάτρου» στη Γερμανία. Θεατρικό του σενάριο το μουσικό έργο «Όπερα της πεντάρας».</a:t>
            </a:r>
          </a:p>
          <a:p>
            <a:pPr>
              <a:lnSpc>
                <a:spcPct val="107000"/>
              </a:lnSpc>
              <a:spcAft>
                <a:spcPts val="800"/>
              </a:spcAft>
            </a:pPr>
            <a:r>
              <a:rPr lang="el-GR" sz="1700" dirty="0">
                <a:latin typeface="Arial" panose="020B0604020202020204" pitchFamily="34" charset="0"/>
                <a:ea typeface="Calibri" panose="020F0502020204030204" pitchFamily="34" charset="0"/>
                <a:cs typeface="Arial" panose="020B0604020202020204" pitchFamily="34" charset="0"/>
              </a:rPr>
              <a:t>Ο</a:t>
            </a:r>
            <a:r>
              <a:rPr lang="el-GR" sz="1700" dirty="0">
                <a:effectLst/>
                <a:latin typeface="Arial" panose="020B0604020202020204" pitchFamily="34" charset="0"/>
                <a:ea typeface="Calibri" panose="020F0502020204030204" pitchFamily="34" charset="0"/>
                <a:cs typeface="Arial" panose="020B0604020202020204" pitchFamily="34" charset="0"/>
              </a:rPr>
              <a:t> </a:t>
            </a:r>
            <a:r>
              <a:rPr lang="el-GR" sz="1700" dirty="0" err="1">
                <a:effectLst/>
                <a:latin typeface="Arial" panose="020B0604020202020204" pitchFamily="34" charset="0"/>
                <a:ea typeface="Calibri" panose="020F0502020204030204" pitchFamily="34" charset="0"/>
                <a:cs typeface="Arial" panose="020B0604020202020204" pitchFamily="34" charset="0"/>
              </a:rPr>
              <a:t>Βάιλ</a:t>
            </a:r>
            <a:r>
              <a:rPr lang="el-GR" sz="1700" dirty="0">
                <a:latin typeface="Arial" panose="020B0604020202020204" pitchFamily="34" charset="0"/>
                <a:ea typeface="Calibri" panose="020F0502020204030204" pitchFamily="34" charset="0"/>
                <a:cs typeface="Arial" panose="020B0604020202020204" pitchFamily="34" charset="0"/>
              </a:rPr>
              <a:t> ήταν Γερμανός συνθέτης, εβραϊκής καταγωγής, της περιόδου του μεσοπολέμου. Είναι περισσότερο γνωστός για τη μουσική του που αφορά σε θεατρικά έργα όπως η Όπερα της πεντάρας.</a:t>
            </a:r>
          </a:p>
          <a:p>
            <a:pPr>
              <a:lnSpc>
                <a:spcPct val="107000"/>
              </a:lnSpc>
              <a:spcAft>
                <a:spcPts val="800"/>
              </a:spcAft>
            </a:pPr>
            <a:r>
              <a:rPr lang="el-GR" sz="1700" dirty="0">
                <a:latin typeface="Arial" panose="020B0604020202020204" pitchFamily="34" charset="0"/>
                <a:ea typeface="Calibri" panose="020F0502020204030204" pitchFamily="34" charset="0"/>
                <a:cs typeface="Arial" panose="020B0604020202020204" pitchFamily="34" charset="0"/>
              </a:rPr>
              <a:t>Τέλος, </a:t>
            </a:r>
            <a:r>
              <a:rPr lang="el-GR" sz="1700" dirty="0">
                <a:effectLst/>
                <a:latin typeface="Arial" panose="020B0604020202020204" pitchFamily="34" charset="0"/>
                <a:ea typeface="Calibri" panose="020F0502020204030204" pitchFamily="34" charset="0"/>
                <a:cs typeface="Arial" panose="020B0604020202020204" pitchFamily="34" charset="0"/>
              </a:rPr>
              <a:t>η τέχνη του Τζορτζ Γκρος, η μουσική του Κουρτ </a:t>
            </a:r>
            <a:r>
              <a:rPr lang="el-GR" sz="1700" dirty="0" err="1">
                <a:effectLst/>
                <a:latin typeface="Arial" panose="020B0604020202020204" pitchFamily="34" charset="0"/>
                <a:ea typeface="Calibri" panose="020F0502020204030204" pitchFamily="34" charset="0"/>
                <a:cs typeface="Arial" panose="020B0604020202020204" pitchFamily="34" charset="0"/>
              </a:rPr>
              <a:t>Βάιλ</a:t>
            </a:r>
            <a:r>
              <a:rPr lang="el-GR" sz="1700" dirty="0">
                <a:effectLst/>
                <a:latin typeface="Arial" panose="020B0604020202020204" pitchFamily="34" charset="0"/>
                <a:ea typeface="Calibri" panose="020F0502020204030204" pitchFamily="34" charset="0"/>
                <a:cs typeface="Arial" panose="020B0604020202020204" pitchFamily="34" charset="0"/>
              </a:rPr>
              <a:t> και τα έργα του </a:t>
            </a:r>
            <a:r>
              <a:rPr lang="el-GR" sz="1700" dirty="0" err="1">
                <a:effectLst/>
                <a:latin typeface="Arial" panose="020B0604020202020204" pitchFamily="34" charset="0"/>
                <a:ea typeface="Calibri" panose="020F0502020204030204" pitchFamily="34" charset="0"/>
                <a:cs typeface="Arial" panose="020B0604020202020204" pitchFamily="34" charset="0"/>
              </a:rPr>
              <a:t>Μπέρτολτ</a:t>
            </a:r>
            <a:r>
              <a:rPr lang="el-GR" sz="1700" dirty="0">
                <a:effectLst/>
                <a:latin typeface="Arial" panose="020B0604020202020204" pitchFamily="34" charset="0"/>
                <a:ea typeface="Calibri" panose="020F0502020204030204" pitchFamily="34" charset="0"/>
                <a:cs typeface="Arial" panose="020B0604020202020204" pitchFamily="34" charset="0"/>
              </a:rPr>
              <a:t> Μπρεχτ, η αρχιτεκτονική του </a:t>
            </a:r>
            <a:r>
              <a:rPr lang="el-GR" sz="1700" dirty="0" err="1">
                <a:effectLst/>
                <a:latin typeface="Arial" panose="020B0604020202020204" pitchFamily="34" charset="0"/>
                <a:ea typeface="Calibri" panose="020F0502020204030204" pitchFamily="34" charset="0"/>
                <a:cs typeface="Arial" panose="020B0604020202020204" pitchFamily="34" charset="0"/>
              </a:rPr>
              <a:t>Εριχ</a:t>
            </a:r>
            <a:r>
              <a:rPr lang="el-GR" sz="1700" dirty="0">
                <a:effectLst/>
                <a:latin typeface="Arial" panose="020B0604020202020204" pitchFamily="34" charset="0"/>
                <a:ea typeface="Calibri" panose="020F0502020204030204" pitchFamily="34" charset="0"/>
                <a:cs typeface="Arial" panose="020B0604020202020204" pitchFamily="34" charset="0"/>
              </a:rPr>
              <a:t> </a:t>
            </a:r>
            <a:r>
              <a:rPr lang="el-GR" sz="1700" dirty="0" err="1">
                <a:effectLst/>
                <a:latin typeface="Arial" panose="020B0604020202020204" pitchFamily="34" charset="0"/>
                <a:ea typeface="Calibri" panose="020F0502020204030204" pitchFamily="34" charset="0"/>
                <a:cs typeface="Arial" panose="020B0604020202020204" pitchFamily="34" charset="0"/>
              </a:rPr>
              <a:t>Μέντελζον</a:t>
            </a:r>
            <a:r>
              <a:rPr lang="el-GR" sz="1700" dirty="0">
                <a:latin typeface="Arial" panose="020B0604020202020204" pitchFamily="34" charset="0"/>
                <a:ea typeface="Calibri" panose="020F0502020204030204" pitchFamily="34" charset="0"/>
                <a:cs typeface="Arial" panose="020B0604020202020204" pitchFamily="34" charset="0"/>
              </a:rPr>
              <a:t>.</a:t>
            </a:r>
            <a:endParaRPr lang="el-GR" sz="1700" dirty="0">
              <a:effectLst/>
              <a:latin typeface="Arial" panose="020B0604020202020204" pitchFamily="34" charset="0"/>
              <a:ea typeface="Calibri" panose="020F050202020403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xmlns="" val="2741861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5C8B3EC-7ACB-A68A-6C8D-07E3EC0570E0}"/>
              </a:ext>
            </a:extLst>
          </p:cNvPr>
          <p:cNvSpPr>
            <a:spLocks noGrp="1"/>
          </p:cNvSpPr>
          <p:nvPr>
            <p:ph type="title"/>
          </p:nvPr>
        </p:nvSpPr>
        <p:spPr>
          <a:xfrm>
            <a:off x="765110" y="642594"/>
            <a:ext cx="10360090" cy="822312"/>
          </a:xfrm>
        </p:spPr>
        <p:txBody>
          <a:bodyPr/>
          <a:lstStyle/>
          <a:p>
            <a:r>
              <a:rPr lang="en-US" dirty="0"/>
              <a:t>BAUHAUS</a:t>
            </a:r>
            <a:endParaRPr lang="el-GR" dirty="0"/>
          </a:p>
        </p:txBody>
      </p:sp>
      <p:sp>
        <p:nvSpPr>
          <p:cNvPr id="3" name="Θέση περιεχομένου 2">
            <a:extLst>
              <a:ext uri="{FF2B5EF4-FFF2-40B4-BE49-F238E27FC236}">
                <a16:creationId xmlns:a16="http://schemas.microsoft.com/office/drawing/2014/main" xmlns="" id="{8AB607DA-F4AE-6981-8A42-AF988826004C}"/>
              </a:ext>
            </a:extLst>
          </p:cNvPr>
          <p:cNvSpPr>
            <a:spLocks noGrp="1"/>
          </p:cNvSpPr>
          <p:nvPr>
            <p:ph idx="1"/>
          </p:nvPr>
        </p:nvSpPr>
        <p:spPr>
          <a:xfrm>
            <a:off x="373224" y="1464907"/>
            <a:ext cx="11402009" cy="4963886"/>
          </a:xfrm>
        </p:spPr>
        <p:txBody>
          <a:bodyPr>
            <a:normAutofit/>
          </a:bodyPr>
          <a:lstStyle/>
          <a:p>
            <a:r>
              <a:rPr lang="el-GR" sz="1600" dirty="0">
                <a:latin typeface="Arial" panose="020B0604020202020204" pitchFamily="34" charset="0"/>
                <a:cs typeface="Arial" panose="020B0604020202020204" pitchFamily="34" charset="0"/>
              </a:rPr>
              <a:t>Η σχολή του </a:t>
            </a:r>
            <a:r>
              <a:rPr lang="el-GR" sz="1600" dirty="0" err="1">
                <a:latin typeface="Arial" panose="020B0604020202020204" pitchFamily="34" charset="0"/>
                <a:cs typeface="Arial" panose="020B0604020202020204" pitchFamily="34" charset="0"/>
              </a:rPr>
              <a:t>Μπαουχάους</a:t>
            </a:r>
            <a:r>
              <a:rPr lang="el-GR" sz="1600" dirty="0">
                <a:latin typeface="Arial" panose="020B0604020202020204" pitchFamily="34" charset="0"/>
                <a:cs typeface="Arial" panose="020B0604020202020204" pitchFamily="34" charset="0"/>
              </a:rPr>
              <a:t> αρχικά, αποτέλεσε ένα είδος συγχώνευσης της Ακαδημίας Καλών Τεχνών της Βαϊμάρης με την Σχολή Εφαρμοσμένων Τεχνών της Βαϊμάρης.</a:t>
            </a:r>
          </a:p>
          <a:p>
            <a:r>
              <a:rPr lang="el-GR" sz="1600" dirty="0">
                <a:latin typeface="Arial" panose="020B0604020202020204" pitchFamily="34" charset="0"/>
                <a:cs typeface="Arial" panose="020B0604020202020204" pitchFamily="34" charset="0"/>
              </a:rPr>
              <a:t>Εμπνευστής, ιδρυτής και πρώτος διευθυντής του </a:t>
            </a:r>
            <a:r>
              <a:rPr lang="en-US" sz="1600" dirty="0">
                <a:latin typeface="Arial" panose="020B0604020202020204" pitchFamily="34" charset="0"/>
                <a:cs typeface="Arial" panose="020B0604020202020204" pitchFamily="34" charset="0"/>
              </a:rPr>
              <a:t>Bauhaus </a:t>
            </a:r>
            <a:r>
              <a:rPr lang="el-GR" sz="1600" dirty="0">
                <a:latin typeface="Arial" panose="020B0604020202020204" pitchFamily="34" charset="0"/>
                <a:cs typeface="Arial" panose="020B0604020202020204" pitchFamily="34" charset="0"/>
              </a:rPr>
              <a:t>,που ήταν καλλιτεχνική και αρχιτεκτονική σχολή, υπήρξε ο Βάλτερ </a:t>
            </a:r>
            <a:r>
              <a:rPr lang="el-GR" sz="1600" dirty="0" err="1">
                <a:latin typeface="Arial" panose="020B0604020202020204" pitchFamily="34" charset="0"/>
                <a:cs typeface="Arial" panose="020B0604020202020204" pitchFamily="34" charset="0"/>
              </a:rPr>
              <a:t>Γκρόπιους</a:t>
            </a:r>
            <a:r>
              <a:rPr lang="el-GR" sz="1600" dirty="0">
                <a:latin typeface="Arial" panose="020B0604020202020204" pitchFamily="34" charset="0"/>
                <a:cs typeface="Arial" panose="020B0604020202020204" pitchFamily="34" charset="0"/>
              </a:rPr>
              <a:t> (1883-1969), αρχιτέκτονας και γόνος αρχιτεκτόνων.</a:t>
            </a:r>
          </a:p>
          <a:p>
            <a:r>
              <a:rPr lang="el-GR" sz="1600" dirty="0">
                <a:latin typeface="Arial" panose="020B0604020202020204" pitchFamily="34" charset="0"/>
                <a:cs typeface="Arial" panose="020B0604020202020204" pitchFamily="34" charset="0"/>
              </a:rPr>
              <a:t>Η λέξη </a:t>
            </a:r>
            <a:r>
              <a:rPr lang="el-GR" sz="1600" dirty="0" err="1">
                <a:latin typeface="Arial" panose="020B0604020202020204" pitchFamily="34" charset="0"/>
                <a:cs typeface="Arial" panose="020B0604020202020204" pitchFamily="34" charset="0"/>
              </a:rPr>
              <a:t>Bauhaus</a:t>
            </a:r>
            <a:r>
              <a:rPr lang="el-GR" sz="1600" dirty="0">
                <a:latin typeface="Arial" panose="020B0604020202020204" pitchFamily="34" charset="0"/>
                <a:cs typeface="Arial" panose="020B0604020202020204" pitchFamily="34" charset="0"/>
              </a:rPr>
              <a:t> είναι αντιστροφή του όρου </a:t>
            </a:r>
            <a:r>
              <a:rPr lang="el-GR" sz="1600" dirty="0" err="1">
                <a:latin typeface="Arial" panose="020B0604020202020204" pitchFamily="34" charset="0"/>
                <a:cs typeface="Arial" panose="020B0604020202020204" pitchFamily="34" charset="0"/>
              </a:rPr>
              <a:t>Hausbau</a:t>
            </a:r>
            <a:r>
              <a:rPr lang="el-GR" sz="1600" dirty="0">
                <a:latin typeface="Arial" panose="020B0604020202020204" pitchFamily="34" charset="0"/>
                <a:cs typeface="Arial" panose="020B0604020202020204" pitchFamily="34" charset="0"/>
              </a:rPr>
              <a:t>, που σημαίνει «κατασκευή σπιτιού», «σπίτι της κατασκευής».</a:t>
            </a:r>
          </a:p>
          <a:p>
            <a:r>
              <a:rPr lang="el-GR" sz="1600" dirty="0">
                <a:latin typeface="Arial" panose="020B0604020202020204" pitchFamily="34" charset="0"/>
                <a:cs typeface="Arial" panose="020B0604020202020204" pitchFamily="34" charset="0"/>
              </a:rPr>
              <a:t>Ο απώτερος σκοπός του </a:t>
            </a:r>
            <a:r>
              <a:rPr lang="el-GR" sz="1600" dirty="0" err="1">
                <a:latin typeface="Arial" panose="020B0604020202020204" pitchFamily="34" charset="0"/>
                <a:cs typeface="Arial" panose="020B0604020202020204" pitchFamily="34" charset="0"/>
              </a:rPr>
              <a:t>Μπαουχάους</a:t>
            </a:r>
            <a:r>
              <a:rPr lang="el-GR" sz="1600" dirty="0">
                <a:latin typeface="Arial" panose="020B0604020202020204" pitchFamily="34" charset="0"/>
                <a:cs typeface="Arial" panose="020B0604020202020204" pitchFamily="34" charset="0"/>
              </a:rPr>
              <a:t> ήταν να αποτελέσει μια ενιαία σχολή, τόσο στην αρχιτεκτονική όσο και στις καλές τέχνες. Βασική αρχή της σχολής ήταν το ανοιχτό πνεύμα μπροστά στις νέες προκλήσεις της εποχής, αλλά και ειδικότερα, η προσέγγισή τους, περισσότερο από μια πρακτική άποψη και λιγότερο θεωρητικά. </a:t>
            </a:r>
          </a:p>
          <a:p>
            <a:r>
              <a:rPr lang="el-GR" sz="1600" dirty="0">
                <a:latin typeface="Arial" panose="020B0604020202020204" pitchFamily="34" charset="0"/>
                <a:cs typeface="Arial" panose="020B0604020202020204" pitchFamily="34" charset="0"/>
              </a:rPr>
              <a:t>Βασικά χαρακτηριστικά του </a:t>
            </a:r>
            <a:r>
              <a:rPr lang="el-GR" sz="1600" dirty="0" err="1">
                <a:latin typeface="Arial" panose="020B0604020202020204" pitchFamily="34" charset="0"/>
                <a:cs typeface="Arial" panose="020B0604020202020204" pitchFamily="34" charset="0"/>
              </a:rPr>
              <a:t>Μπαουχάους</a:t>
            </a:r>
            <a:r>
              <a:rPr lang="el-GR" sz="1600" dirty="0">
                <a:latin typeface="Arial" panose="020B0604020202020204" pitchFamily="34" charset="0"/>
                <a:cs typeface="Arial" panose="020B0604020202020204" pitchFamily="34" charset="0"/>
              </a:rPr>
              <a:t> ήταν η απλότητα, η λειτουργικότητα και η χρηστικότητα, με ιδιαίτερη έμφαση σε γεωμετρικές φόρμες και στο χρώμα. Η σχολή </a:t>
            </a:r>
            <a:r>
              <a:rPr lang="el-GR" sz="1600" dirty="0" err="1">
                <a:latin typeface="Arial" panose="020B0604020202020204" pitchFamily="34" charset="0"/>
                <a:cs typeface="Arial" panose="020B0604020202020204" pitchFamily="34" charset="0"/>
              </a:rPr>
              <a:t>Μπαουχάους</a:t>
            </a:r>
            <a:r>
              <a:rPr lang="el-GR" sz="1600" dirty="0">
                <a:latin typeface="Arial" panose="020B0604020202020204" pitchFamily="34" charset="0"/>
                <a:cs typeface="Arial" panose="020B0604020202020204" pitchFamily="34" charset="0"/>
              </a:rPr>
              <a:t> απέρριπτε κάθε περιττό διακοσμητικό στοιχείο, θεωρώντας πως η ίδια η πρώτη ύλη περιέχει ένα είδος φυσικής και εγγενούς διακοσμητικής ικανότητας. </a:t>
            </a:r>
          </a:p>
          <a:p>
            <a:r>
              <a:rPr lang="el-GR" sz="1600" dirty="0">
                <a:latin typeface="Arial" panose="020B0604020202020204" pitchFamily="34" charset="0"/>
                <a:cs typeface="Arial" panose="020B0604020202020204" pitchFamily="34" charset="0"/>
              </a:rPr>
              <a:t>Η εκπαίδευση αποσκοπούσε στην απόκτηση, τόσο πρακτικών τεχνικών γνώσεων, όσο και καλλιτεχνικών δεξιοτήτων, με κύρια φιλοσοφία την μάθηση μέσα από την πράξη. Στα εργαστήρια, οι σπουδαστές διδάσκονταν ελεύθερο σχέδιο, μεταλλοτεχνία, υφαντουργική, </a:t>
            </a:r>
            <a:r>
              <a:rPr lang="el-GR" sz="1600" dirty="0" err="1">
                <a:latin typeface="Arial" panose="020B0604020202020204" pitchFamily="34" charset="0"/>
                <a:cs typeface="Arial" panose="020B0604020202020204" pitchFamily="34" charset="0"/>
              </a:rPr>
              <a:t>ξυλοτεχνία</a:t>
            </a:r>
            <a:r>
              <a:rPr lang="el-GR" sz="1600" dirty="0">
                <a:latin typeface="Arial" panose="020B0604020202020204" pitchFamily="34" charset="0"/>
                <a:cs typeface="Arial" panose="020B0604020202020204" pitchFamily="34" charset="0"/>
              </a:rPr>
              <a:t>, </a:t>
            </a:r>
            <a:r>
              <a:rPr lang="el-GR" sz="1600" dirty="0" err="1">
                <a:latin typeface="Arial" panose="020B0604020202020204" pitchFamily="34" charset="0"/>
                <a:cs typeface="Arial" panose="020B0604020202020204" pitchFamily="34" charset="0"/>
              </a:rPr>
              <a:t>κεραμεική</a:t>
            </a:r>
            <a:r>
              <a:rPr lang="el-GR" sz="1600" dirty="0">
                <a:latin typeface="Arial" panose="020B0604020202020204" pitchFamily="34" charset="0"/>
                <a:cs typeface="Arial" panose="020B0604020202020204" pitchFamily="34" charset="0"/>
              </a:rPr>
              <a:t>, τυπογραφία, βιβλιοδεσία και εν γένει τη χρήση διαφορετικών υλικών, όπως, γυαλί, ξύλο, μέταλλο κ.λπ.</a:t>
            </a:r>
          </a:p>
          <a:p>
            <a:r>
              <a:rPr lang="el-GR" sz="1600" dirty="0">
                <a:latin typeface="Arial" panose="020B0604020202020204" pitchFamily="34" charset="0"/>
                <a:cs typeface="Arial" panose="020B0604020202020204" pitchFamily="34" charset="0"/>
              </a:rPr>
              <a:t>Το </a:t>
            </a:r>
            <a:r>
              <a:rPr lang="el-GR" sz="1600" dirty="0" err="1">
                <a:latin typeface="Arial" panose="020B0604020202020204" pitchFamily="34" charset="0"/>
                <a:cs typeface="Arial" panose="020B0604020202020204" pitchFamily="34" charset="0"/>
              </a:rPr>
              <a:t>Μπαουχάους</a:t>
            </a:r>
            <a:r>
              <a:rPr lang="el-GR" sz="1600" dirty="0">
                <a:latin typeface="Arial" panose="020B0604020202020204" pitchFamily="34" charset="0"/>
                <a:cs typeface="Arial" panose="020B0604020202020204" pitchFamily="34" charset="0"/>
              </a:rPr>
              <a:t> άσκησε σημαντική επίδραση στις τάσεις της τέχνης και της αρχιτεκτονικής στη δυτική Ευρώπη αλλά και στις Ηνωμένες Πολιτείες.</a:t>
            </a:r>
          </a:p>
          <a:p>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7202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DAF08EF-1C2C-804E-CEF5-DF53C6708F79}"/>
              </a:ext>
            </a:extLst>
          </p:cNvPr>
          <p:cNvSpPr>
            <a:spLocks noGrp="1"/>
          </p:cNvSpPr>
          <p:nvPr>
            <p:ph type="title"/>
          </p:nvPr>
        </p:nvSpPr>
        <p:spPr>
          <a:xfrm>
            <a:off x="522514" y="455982"/>
            <a:ext cx="10574694" cy="635700"/>
          </a:xfrm>
        </p:spPr>
        <p:txBody>
          <a:bodyPr>
            <a:normAutofit fontScale="90000"/>
          </a:bodyPr>
          <a:lstStyle/>
          <a:p>
            <a:r>
              <a:rPr lang="el-GR" sz="5300" dirty="0"/>
              <a:t>ΛΙΓΑ ΑΚΟΜΑ ΓΙΑ ΤΟ </a:t>
            </a:r>
            <a:r>
              <a:rPr lang="en-US" sz="5300" dirty="0"/>
              <a:t>BAUHAUS</a:t>
            </a:r>
            <a:r>
              <a:rPr lang="el-GR" dirty="0"/>
              <a:t>…</a:t>
            </a:r>
          </a:p>
        </p:txBody>
      </p:sp>
      <p:sp>
        <p:nvSpPr>
          <p:cNvPr id="3" name="Θέση περιεχομένου 2">
            <a:extLst>
              <a:ext uri="{FF2B5EF4-FFF2-40B4-BE49-F238E27FC236}">
                <a16:creationId xmlns:a16="http://schemas.microsoft.com/office/drawing/2014/main" xmlns="" id="{3CF42293-01C9-5E74-B579-6E9849C97E2B}"/>
              </a:ext>
            </a:extLst>
          </p:cNvPr>
          <p:cNvSpPr>
            <a:spLocks noGrp="1"/>
          </p:cNvSpPr>
          <p:nvPr>
            <p:ph idx="1"/>
          </p:nvPr>
        </p:nvSpPr>
        <p:spPr>
          <a:xfrm>
            <a:off x="261257" y="951722"/>
            <a:ext cx="11635274" cy="5533054"/>
          </a:xfrm>
        </p:spPr>
        <p:txBody>
          <a:bodyPr>
            <a:noAutofit/>
          </a:bodyPr>
          <a:lstStyle/>
          <a:p>
            <a:r>
              <a:rPr lang="el-GR" sz="1400" dirty="0">
                <a:latin typeface="Arial" panose="020B0604020202020204" pitchFamily="34" charset="0"/>
                <a:cs typeface="Arial" panose="020B0604020202020204" pitchFamily="34" charset="0"/>
              </a:rPr>
              <a:t>Η σχολή ενήργησε ως κόμβος για τα πιο πειραματικά δημιουργικά της Ευρώπης, με γνωστούς καλλιτέχνες όπως ο </a:t>
            </a:r>
            <a:r>
              <a:rPr lang="el-GR" sz="1400" dirty="0" err="1">
                <a:latin typeface="Arial" panose="020B0604020202020204" pitchFamily="34" charset="0"/>
                <a:cs typeface="Arial" panose="020B0604020202020204" pitchFamily="34" charset="0"/>
              </a:rPr>
              <a:t>Josef</a:t>
            </a:r>
            <a:r>
              <a:rPr lang="el-GR" sz="1400" dirty="0">
                <a:latin typeface="Arial" panose="020B0604020202020204" pitchFamily="34" charset="0"/>
                <a:cs typeface="Arial" panose="020B0604020202020204" pitchFamily="34" charset="0"/>
              </a:rPr>
              <a:t> </a:t>
            </a:r>
            <a:r>
              <a:rPr lang="el-GR" sz="1400" dirty="0" err="1">
                <a:latin typeface="Arial" panose="020B0604020202020204" pitchFamily="34" charset="0"/>
                <a:cs typeface="Arial" panose="020B0604020202020204" pitchFamily="34" charset="0"/>
              </a:rPr>
              <a:t>Albers</a:t>
            </a:r>
            <a:r>
              <a:rPr lang="el-GR" sz="1400" dirty="0">
                <a:latin typeface="Arial" panose="020B0604020202020204" pitchFamily="34" charset="0"/>
                <a:cs typeface="Arial" panose="020B0604020202020204" pitchFamily="34" charset="0"/>
              </a:rPr>
              <a:t>, ο </a:t>
            </a:r>
            <a:r>
              <a:rPr lang="el-GR" sz="1400" dirty="0" err="1">
                <a:latin typeface="Arial" panose="020B0604020202020204" pitchFamily="34" charset="0"/>
                <a:cs typeface="Arial" panose="020B0604020202020204" pitchFamily="34" charset="0"/>
              </a:rPr>
              <a:t>Wassily</a:t>
            </a:r>
            <a:r>
              <a:rPr lang="el-GR" sz="1400" dirty="0">
                <a:latin typeface="Arial" panose="020B0604020202020204" pitchFamily="34" charset="0"/>
                <a:cs typeface="Arial" panose="020B0604020202020204" pitchFamily="34" charset="0"/>
              </a:rPr>
              <a:t> </a:t>
            </a:r>
            <a:r>
              <a:rPr lang="el-GR" sz="1400" dirty="0" err="1">
                <a:latin typeface="Arial" panose="020B0604020202020204" pitchFamily="34" charset="0"/>
                <a:cs typeface="Arial" panose="020B0604020202020204" pitchFamily="34" charset="0"/>
              </a:rPr>
              <a:t>Kandinsky</a:t>
            </a:r>
            <a:r>
              <a:rPr lang="el-GR" sz="1400" dirty="0">
                <a:latin typeface="Arial" panose="020B0604020202020204" pitchFamily="34" charset="0"/>
                <a:cs typeface="Arial" panose="020B0604020202020204" pitchFamily="34" charset="0"/>
              </a:rPr>
              <a:t> και ο </a:t>
            </a:r>
            <a:r>
              <a:rPr lang="el-GR" sz="1400" dirty="0" err="1">
                <a:latin typeface="Arial" panose="020B0604020202020204" pitchFamily="34" charset="0"/>
                <a:cs typeface="Arial" panose="020B0604020202020204" pitchFamily="34" charset="0"/>
              </a:rPr>
              <a:t>Paul</a:t>
            </a:r>
            <a:r>
              <a:rPr lang="el-GR" sz="1400" dirty="0">
                <a:latin typeface="Arial" panose="020B0604020202020204" pitchFamily="34" charset="0"/>
                <a:cs typeface="Arial" panose="020B0604020202020204" pitchFamily="34" charset="0"/>
              </a:rPr>
              <a:t> </a:t>
            </a:r>
            <a:r>
              <a:rPr lang="el-GR" sz="1400" dirty="0" err="1">
                <a:latin typeface="Arial" panose="020B0604020202020204" pitchFamily="34" charset="0"/>
                <a:cs typeface="Arial" panose="020B0604020202020204" pitchFamily="34" charset="0"/>
              </a:rPr>
              <a:t>Klee</a:t>
            </a:r>
            <a:r>
              <a:rPr lang="el-GR" sz="1400" dirty="0">
                <a:latin typeface="Arial" panose="020B0604020202020204" pitchFamily="34" charset="0"/>
                <a:cs typeface="Arial" panose="020B0604020202020204" pitchFamily="34" charset="0"/>
              </a:rPr>
              <a:t> που προσφέραν την εμπειρία τους ως εκπαιδευτές.</a:t>
            </a:r>
          </a:p>
          <a:p>
            <a:r>
              <a:rPr lang="el-GR" sz="1400" dirty="0">
                <a:latin typeface="Arial" panose="020B0604020202020204" pitchFamily="34" charset="0"/>
                <a:cs typeface="Arial" panose="020B0604020202020204" pitchFamily="34" charset="0"/>
              </a:rPr>
              <a:t>Το </a:t>
            </a:r>
            <a:r>
              <a:rPr lang="el-GR" sz="1400" dirty="0" err="1">
                <a:latin typeface="Arial" panose="020B0604020202020204" pitchFamily="34" charset="0"/>
                <a:cs typeface="Arial" panose="020B0604020202020204" pitchFamily="34" charset="0"/>
              </a:rPr>
              <a:t>Bauhaus</a:t>
            </a:r>
            <a:r>
              <a:rPr lang="el-GR" sz="1400" dirty="0">
                <a:latin typeface="Arial" panose="020B0604020202020204" pitchFamily="34" charset="0"/>
                <a:cs typeface="Arial" panose="020B0604020202020204" pitchFamily="34" charset="0"/>
              </a:rPr>
              <a:t> ως εκπαιδευτικό ίδρυμα υπήρξε σε 3 πόλεις – </a:t>
            </a:r>
            <a:r>
              <a:rPr lang="el-GR" sz="1400" dirty="0" err="1">
                <a:latin typeface="Arial" panose="020B0604020202020204" pitchFamily="34" charset="0"/>
                <a:cs typeface="Arial" panose="020B0604020202020204" pitchFamily="34" charset="0"/>
              </a:rPr>
              <a:t>Βαϊμάρ</a:t>
            </a:r>
            <a:r>
              <a:rPr lang="el-GR" sz="1400" dirty="0">
                <a:latin typeface="Arial" panose="020B0604020202020204" pitchFamily="34" charset="0"/>
                <a:cs typeface="Arial" panose="020B0604020202020204" pitchFamily="34" charset="0"/>
              </a:rPr>
              <a:t> (1919 – 1925), </a:t>
            </a:r>
            <a:r>
              <a:rPr lang="el-GR" sz="1400" dirty="0" err="1">
                <a:latin typeface="Arial" panose="020B0604020202020204" pitchFamily="34" charset="0"/>
                <a:cs typeface="Arial" panose="020B0604020202020204" pitchFamily="34" charset="0"/>
              </a:rPr>
              <a:t>Ντέσαου</a:t>
            </a:r>
            <a:r>
              <a:rPr lang="el-GR" sz="1400" dirty="0">
                <a:latin typeface="Arial" panose="020B0604020202020204" pitchFamily="34" charset="0"/>
                <a:cs typeface="Arial" panose="020B0604020202020204" pitchFamily="34" charset="0"/>
              </a:rPr>
              <a:t> (1925 – 1932) και Βερολίνο (1932 – 1933), μέχρι το κλείσιμό του λόγω των ασφυκτικών πιέσεων των Ναζί. Ωστόσο, ακόμη και μετά από την οριστική αναστολή λειτουργίας του, η μοναδικότητα και η αισθητική του σχολείου συνέχισαν να εμπνέουν των χώρο των τεχνών, με αποκορύφωμα τη δημιουργία του κινήματος </a:t>
            </a:r>
            <a:r>
              <a:rPr lang="el-GR" sz="1400" dirty="0" err="1">
                <a:latin typeface="Arial" panose="020B0604020202020204" pitchFamily="34" charset="0"/>
                <a:cs typeface="Arial" panose="020B0604020202020204" pitchFamily="34" charset="0"/>
              </a:rPr>
              <a:t>Bauhaus</a:t>
            </a:r>
            <a:r>
              <a:rPr lang="el-GR" sz="1400" dirty="0">
                <a:latin typeface="Arial" panose="020B0604020202020204" pitchFamily="34" charset="0"/>
                <a:cs typeface="Arial" panose="020B0604020202020204" pitchFamily="34" charset="0"/>
              </a:rPr>
              <a:t>.</a:t>
            </a:r>
          </a:p>
          <a:p>
            <a:r>
              <a:rPr lang="el-GR" sz="1400" dirty="0">
                <a:latin typeface="Arial" panose="020B0604020202020204" pitchFamily="34" charset="0"/>
                <a:cs typeface="Arial" panose="020B0604020202020204" pitchFamily="34" charset="0"/>
              </a:rPr>
              <a:t>• Τα χαρακτηριστικά γνωρίσματα:</a:t>
            </a:r>
          </a:p>
          <a:p>
            <a:pPr marL="342900" indent="-342900">
              <a:buAutoNum type="arabicPeriod"/>
            </a:pPr>
            <a:r>
              <a:rPr lang="el-GR" sz="1400" b="1" dirty="0">
                <a:solidFill>
                  <a:schemeClr val="accent4">
                    <a:lumMod val="50000"/>
                  </a:schemeClr>
                </a:solidFill>
                <a:latin typeface="Arial" panose="020B0604020202020204" pitchFamily="34" charset="0"/>
                <a:cs typeface="Arial" panose="020B0604020202020204" pitchFamily="34" charset="0"/>
              </a:rPr>
              <a:t>Η μορφή ακολουθεί τη λειτουργία</a:t>
            </a:r>
            <a:r>
              <a:rPr lang="en-US" sz="1400"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Ο Αμερικανός αρχιτέκτονας </a:t>
            </a:r>
            <a:r>
              <a:rPr lang="el-GR" sz="1400" dirty="0" err="1">
                <a:latin typeface="Arial" panose="020B0604020202020204" pitchFamily="34" charset="0"/>
                <a:cs typeface="Arial" panose="020B0604020202020204" pitchFamily="34" charset="0"/>
              </a:rPr>
              <a:t>Louis</a:t>
            </a:r>
            <a:r>
              <a:rPr lang="el-GR" sz="1400" dirty="0">
                <a:latin typeface="Arial" panose="020B0604020202020204" pitchFamily="34" charset="0"/>
                <a:cs typeface="Arial" panose="020B0604020202020204" pitchFamily="34" charset="0"/>
              </a:rPr>
              <a:t> </a:t>
            </a:r>
            <a:r>
              <a:rPr lang="el-GR" sz="1400" dirty="0" err="1">
                <a:latin typeface="Arial" panose="020B0604020202020204" pitchFamily="34" charset="0"/>
                <a:cs typeface="Arial" panose="020B0604020202020204" pitchFamily="34" charset="0"/>
              </a:rPr>
              <a:t>Sullivan</a:t>
            </a:r>
            <a:r>
              <a:rPr lang="el-GR" sz="1400" dirty="0">
                <a:latin typeface="Arial" panose="020B0604020202020204" pitchFamily="34" charset="0"/>
                <a:cs typeface="Arial" panose="020B0604020202020204" pitchFamily="34" charset="0"/>
              </a:rPr>
              <a:t>, ήταν ο πρώτος που χρησιμοποίησε</a:t>
            </a:r>
            <a:r>
              <a:rPr lang="en-US" sz="1400"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αυτή τη διάσημη </a:t>
            </a:r>
            <a:r>
              <a:rPr lang="el-GR" sz="1400" dirty="0" err="1">
                <a:latin typeface="Arial" panose="020B0604020202020204" pitchFamily="34" charset="0"/>
                <a:cs typeface="Arial" panose="020B0604020202020204" pitchFamily="34" charset="0"/>
              </a:rPr>
              <a:t>έκφρ</a:t>
            </a:r>
            <a:r>
              <a:rPr lang="el-GR" sz="1400" dirty="0">
                <a:latin typeface="Arial" panose="020B0604020202020204" pitchFamily="34" charset="0"/>
                <a:cs typeface="Arial" panose="020B0604020202020204" pitchFamily="34" charset="0"/>
              </a:rPr>
              <a:t> </a:t>
            </a:r>
            <a:r>
              <a:rPr lang="el-GR" sz="1400" dirty="0" err="1">
                <a:latin typeface="Arial" panose="020B0604020202020204" pitchFamily="34" charset="0"/>
                <a:cs typeface="Arial" panose="020B0604020202020204" pitchFamily="34" charset="0"/>
              </a:rPr>
              <a:t>αση</a:t>
            </a:r>
            <a:r>
              <a:rPr lang="en-US" sz="1400"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Αυτό έγινε μια από τις βασικές ιδέες του μοντερνισμού και του </a:t>
            </a:r>
            <a:r>
              <a:rPr lang="el-GR" sz="1400" dirty="0" err="1">
                <a:latin typeface="Arial" panose="020B0604020202020204" pitchFamily="34" charset="0"/>
                <a:cs typeface="Arial" panose="020B0604020202020204" pitchFamily="34" charset="0"/>
              </a:rPr>
              <a:t>Bauhaus</a:t>
            </a:r>
            <a:r>
              <a:rPr lang="el-GR" sz="1400" dirty="0">
                <a:latin typeface="Arial" panose="020B0604020202020204" pitchFamily="34" charset="0"/>
                <a:cs typeface="Arial" panose="020B0604020202020204" pitchFamily="34" charset="0"/>
              </a:rPr>
              <a:t>. Αυτό σημαίνει ότι στο σχεδιασμό, μια μορφή θα πρέπει πάντα να εφαρμόζεται λόγω της λειτουργίας της, αντί της αισθητικής της έκκλησης. Η χρησιμότητα ήρθε πρώτη και αποφεύχθηκαν υπερβολικές διακοσμήσεις.</a:t>
            </a:r>
          </a:p>
          <a:p>
            <a:pPr marL="342900" indent="-342900">
              <a:buAutoNum type="arabicPeriod"/>
            </a:pPr>
            <a:r>
              <a:rPr lang="el-GR" sz="1400" b="1" dirty="0">
                <a:solidFill>
                  <a:schemeClr val="accent4">
                    <a:lumMod val="50000"/>
                  </a:schemeClr>
                </a:solidFill>
                <a:latin typeface="Arial" panose="020B0604020202020204" pitchFamily="34" charset="0"/>
                <a:cs typeface="Arial" panose="020B0604020202020204" pitchFamily="34" charset="0"/>
              </a:rPr>
              <a:t>“Εκτεθειμένα” πραγματικά υλικά</a:t>
            </a:r>
            <a:r>
              <a:rPr lang="en-US" sz="1400"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Σύμφωνα με τους δασκάλους του </a:t>
            </a:r>
            <a:r>
              <a:rPr lang="el-GR" sz="1400" dirty="0" err="1">
                <a:latin typeface="Arial" panose="020B0604020202020204" pitchFamily="34" charset="0"/>
                <a:cs typeface="Arial" panose="020B0604020202020204" pitchFamily="34" charset="0"/>
              </a:rPr>
              <a:t>Bauhaus</a:t>
            </a:r>
            <a:r>
              <a:rPr lang="el-GR" sz="1400" dirty="0">
                <a:latin typeface="Arial" panose="020B0604020202020204" pitchFamily="34" charset="0"/>
                <a:cs typeface="Arial" panose="020B0604020202020204" pitchFamily="34" charset="0"/>
              </a:rPr>
              <a:t>, τα υλικά πρέπει να αντικατοπτρίζουν την πραγματική φύση των αντικειμένων και των κτιρίων. Δεν υπήρχε ανάγκη να κρύβεται η κατασκευή ενός αντικειμένου ή ενός κτιρίου, όπως του χάλυβα ή μιας δοκού, επειδή ήταν απλώς αναπόσπαστο μέρος του σχεδίου.</a:t>
            </a:r>
          </a:p>
          <a:p>
            <a:pPr marL="342900" indent="-342900">
              <a:buAutoNum type="arabicPeriod"/>
            </a:pPr>
            <a:r>
              <a:rPr lang="el-GR" sz="1400" b="1" dirty="0">
                <a:solidFill>
                  <a:schemeClr val="accent4">
                    <a:lumMod val="50000"/>
                  </a:schemeClr>
                </a:solidFill>
                <a:latin typeface="Arial" panose="020B0604020202020204" pitchFamily="34" charset="0"/>
                <a:cs typeface="Arial" panose="020B0604020202020204" pitchFamily="34" charset="0"/>
              </a:rPr>
              <a:t>Μινιμαλιστικό ύφος</a:t>
            </a:r>
            <a:r>
              <a:rPr lang="en-US" sz="1400"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Το μινιμαλιστικό ύφος της τέχνης, της αρχιτεκτονικής και του σχεδίου </a:t>
            </a:r>
            <a:r>
              <a:rPr lang="el-GR" sz="1400" dirty="0" err="1">
                <a:latin typeface="Arial" panose="020B0604020202020204" pitchFamily="34" charset="0"/>
                <a:cs typeface="Arial" panose="020B0604020202020204" pitchFamily="34" charset="0"/>
              </a:rPr>
              <a:t>Bauhaus</a:t>
            </a:r>
            <a:r>
              <a:rPr lang="el-GR" sz="1400" dirty="0">
                <a:latin typeface="Arial" panose="020B0604020202020204" pitchFamily="34" charset="0"/>
                <a:cs typeface="Arial" panose="020B0604020202020204" pitchFamily="34" charset="0"/>
              </a:rPr>
              <a:t> αντανακλούσε αυτές τις ιδέες της λειτουργικότητας και των πραγματικών υλικών. </a:t>
            </a:r>
            <a:r>
              <a:rPr lang="en-US" sz="1400" dirty="0">
                <a:latin typeface="Arial" panose="020B0604020202020204" pitchFamily="34" charset="0"/>
                <a:cs typeface="Arial" panose="020B0604020202020204" pitchFamily="34" charset="0"/>
              </a:rPr>
              <a:t>O</a:t>
            </a:r>
            <a:r>
              <a:rPr lang="el-GR" sz="1400" dirty="0">
                <a:latin typeface="Arial" panose="020B0604020202020204" pitchFamily="34" charset="0"/>
                <a:cs typeface="Arial" panose="020B0604020202020204" pitchFamily="34" charset="0"/>
              </a:rPr>
              <a:t>ι καλλιτέχνες του </a:t>
            </a:r>
            <a:r>
              <a:rPr lang="el-GR" sz="1400" dirty="0" err="1">
                <a:latin typeface="Arial" panose="020B0604020202020204" pitchFamily="34" charset="0"/>
                <a:cs typeface="Arial" panose="020B0604020202020204" pitchFamily="34" charset="0"/>
              </a:rPr>
              <a:t>Bauhaus</a:t>
            </a:r>
            <a:r>
              <a:rPr lang="el-GR" sz="1400" dirty="0">
                <a:latin typeface="Arial" panose="020B0604020202020204" pitchFamily="34" charset="0"/>
                <a:cs typeface="Arial" panose="020B0604020202020204" pitchFamily="34" charset="0"/>
              </a:rPr>
              <a:t> προτιμούσαν τις γραμμικές και γεωμετρικές μορφές, ενώ αποφεύγονταν τα </a:t>
            </a:r>
            <a:r>
              <a:rPr lang="el-GR" sz="1400" dirty="0" err="1">
                <a:latin typeface="Arial" panose="020B0604020202020204" pitchFamily="34" charset="0"/>
                <a:cs typeface="Arial" panose="020B0604020202020204" pitchFamily="34" charset="0"/>
              </a:rPr>
              <a:t>καμπυλόμορφα</a:t>
            </a:r>
            <a:r>
              <a:rPr lang="el-GR" sz="1400" dirty="0">
                <a:latin typeface="Arial" panose="020B0604020202020204" pitchFamily="34" charset="0"/>
                <a:cs typeface="Arial" panose="020B0604020202020204" pitchFamily="34" charset="0"/>
              </a:rPr>
              <a:t> σχήματα. Μόνο η γραμμή, το σχήμα και τα χρώματα είχαν σημασία. </a:t>
            </a:r>
            <a:endParaRPr lang="en-US" sz="1400" dirty="0">
              <a:latin typeface="Arial" panose="020B0604020202020204" pitchFamily="34" charset="0"/>
              <a:cs typeface="Arial" panose="020B0604020202020204" pitchFamily="34" charset="0"/>
            </a:endParaRPr>
          </a:p>
          <a:p>
            <a:pPr marL="342900" indent="-342900">
              <a:buAutoNum type="arabicPeriod"/>
            </a:pPr>
            <a:r>
              <a:rPr lang="el-GR" sz="1400" b="1" dirty="0">
                <a:solidFill>
                  <a:schemeClr val="accent4">
                    <a:lumMod val="50000"/>
                  </a:schemeClr>
                </a:solidFill>
                <a:latin typeface="Arial" panose="020B0604020202020204" pitchFamily="34" charset="0"/>
                <a:cs typeface="Arial" panose="020B0604020202020204" pitchFamily="34" charset="0"/>
              </a:rPr>
              <a:t>Ενοποίηση τέχνης και τεχνολογίας</a:t>
            </a:r>
            <a:r>
              <a:rPr lang="en-US" sz="1400"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Τα εργαστήρια </a:t>
            </a:r>
            <a:r>
              <a:rPr lang="el-GR" sz="1400" dirty="0" err="1">
                <a:latin typeface="Arial" panose="020B0604020202020204" pitchFamily="34" charset="0"/>
                <a:cs typeface="Arial" panose="020B0604020202020204" pitchFamily="34" charset="0"/>
              </a:rPr>
              <a:t>Bauhaus</a:t>
            </a:r>
            <a:r>
              <a:rPr lang="el-GR" sz="1400" dirty="0">
                <a:latin typeface="Arial" panose="020B0604020202020204" pitchFamily="34" charset="0"/>
                <a:cs typeface="Arial" panose="020B0604020202020204" pitchFamily="34" charset="0"/>
              </a:rPr>
              <a:t> χρησιμοποιήθηκαν ως εργαστήρια στα οποία αναπτύχθηκαν και βελτιώθηκαν προσεκτικά πρότυπα προϊόντων, κατάλληλα για μαζική παραγωγή. Οι καλλιτέχνες αγκάλιασαν την νέα ιδέα και αναγνώρισαν τις νέες δυνατότητες των σύγχρονων τεχνολογιών και την επιρροή-συμβολή τους στις τέχνες.</a:t>
            </a:r>
            <a:endParaRPr lang="en-US" sz="1400" dirty="0">
              <a:latin typeface="Arial" panose="020B0604020202020204" pitchFamily="34" charset="0"/>
              <a:cs typeface="Arial" panose="020B0604020202020204" pitchFamily="34" charset="0"/>
            </a:endParaRPr>
          </a:p>
          <a:p>
            <a:pPr marL="342900" indent="-342900">
              <a:buAutoNum type="arabicPeriod"/>
            </a:pPr>
            <a:r>
              <a:rPr lang="el-GR" sz="1400" b="1" dirty="0">
                <a:solidFill>
                  <a:schemeClr val="accent4">
                    <a:lumMod val="50000"/>
                  </a:schemeClr>
                </a:solidFill>
                <a:latin typeface="Arial" panose="020B0604020202020204" pitchFamily="34" charset="0"/>
                <a:cs typeface="Arial" panose="020B0604020202020204" pitchFamily="34" charset="0"/>
              </a:rPr>
              <a:t>Η έννοια του “</a:t>
            </a:r>
            <a:r>
              <a:rPr lang="el-GR" sz="1400" b="1" dirty="0" err="1">
                <a:solidFill>
                  <a:schemeClr val="accent4">
                    <a:lumMod val="50000"/>
                  </a:schemeClr>
                </a:solidFill>
                <a:latin typeface="Arial" panose="020B0604020202020204" pitchFamily="34" charset="0"/>
                <a:cs typeface="Arial" panose="020B0604020202020204" pitchFamily="34" charset="0"/>
              </a:rPr>
              <a:t>Gesamtkunstwerk</a:t>
            </a:r>
            <a:r>
              <a:rPr lang="el-GR" sz="1400" b="1" dirty="0">
                <a:solidFill>
                  <a:schemeClr val="accent4">
                    <a:lumMod val="50000"/>
                  </a:schemeClr>
                </a:solidFill>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Ο </a:t>
            </a:r>
            <a:r>
              <a:rPr lang="el-GR" sz="1400" dirty="0" err="1">
                <a:latin typeface="Arial" panose="020B0604020202020204" pitchFamily="34" charset="0"/>
                <a:cs typeface="Arial" panose="020B0604020202020204" pitchFamily="34" charset="0"/>
              </a:rPr>
              <a:t>Walter</a:t>
            </a:r>
            <a:r>
              <a:rPr lang="el-GR" sz="1400" dirty="0">
                <a:latin typeface="Arial" panose="020B0604020202020204" pitchFamily="34" charset="0"/>
                <a:cs typeface="Arial" panose="020B0604020202020204" pitchFamily="34" charset="0"/>
              </a:rPr>
              <a:t> </a:t>
            </a:r>
            <a:r>
              <a:rPr lang="el-GR" sz="1400" dirty="0" err="1">
                <a:latin typeface="Arial" panose="020B0604020202020204" pitchFamily="34" charset="0"/>
                <a:cs typeface="Arial" panose="020B0604020202020204" pitchFamily="34" charset="0"/>
              </a:rPr>
              <a:t>Gropius</a:t>
            </a:r>
            <a:r>
              <a:rPr lang="el-GR" sz="1400" dirty="0">
                <a:latin typeface="Arial" panose="020B0604020202020204" pitchFamily="34" charset="0"/>
                <a:cs typeface="Arial" panose="020B0604020202020204" pitchFamily="34" charset="0"/>
              </a:rPr>
              <a:t>, ο ιδρυτής του </a:t>
            </a:r>
            <a:r>
              <a:rPr lang="el-GR" sz="1400" dirty="0" err="1">
                <a:latin typeface="Arial" panose="020B0604020202020204" pitchFamily="34" charset="0"/>
                <a:cs typeface="Arial" panose="020B0604020202020204" pitchFamily="34" charset="0"/>
              </a:rPr>
              <a:t>Bauhaus</a:t>
            </a:r>
            <a:r>
              <a:rPr lang="el-GR" sz="1400" dirty="0">
                <a:latin typeface="Arial" panose="020B0604020202020204" pitchFamily="34" charset="0"/>
                <a:cs typeface="Arial" panose="020B0604020202020204" pitchFamily="34" charset="0"/>
              </a:rPr>
              <a:t>, ήταν αυτός που επινόησε το «</a:t>
            </a:r>
            <a:r>
              <a:rPr lang="el-GR" sz="1400" dirty="0" err="1">
                <a:latin typeface="Arial" panose="020B0604020202020204" pitchFamily="34" charset="0"/>
                <a:cs typeface="Arial" panose="020B0604020202020204" pitchFamily="34" charset="0"/>
              </a:rPr>
              <a:t>Gesamtkunstwerk</a:t>
            </a:r>
            <a:r>
              <a:rPr lang="el-GR" sz="1400" dirty="0">
                <a:latin typeface="Arial" panose="020B0604020202020204" pitchFamily="34" charset="0"/>
                <a:cs typeface="Arial" panose="020B0604020202020204" pitchFamily="34" charset="0"/>
              </a:rPr>
              <a:t>», δηλαδή, μια ισορροπημένη ένωση των τεχνών της σύγχρονης εποχής. Το </a:t>
            </a:r>
            <a:r>
              <a:rPr lang="el-GR" sz="1400" dirty="0" err="1">
                <a:latin typeface="Arial" panose="020B0604020202020204" pitchFamily="34" charset="0"/>
                <a:cs typeface="Arial" panose="020B0604020202020204" pitchFamily="34" charset="0"/>
              </a:rPr>
              <a:t>Gesamtkunstwerk</a:t>
            </a:r>
            <a:r>
              <a:rPr lang="el-GR" sz="1400" dirty="0">
                <a:latin typeface="Arial" panose="020B0604020202020204" pitchFamily="34" charset="0"/>
                <a:cs typeface="Arial" panose="020B0604020202020204" pitchFamily="34" charset="0"/>
              </a:rPr>
              <a:t> συνδυάζει πολλαπλές μορφές τέχνης, όπως τις καλές και τις διακοσμητικές τέχνες που ενοποιούνται με την αρχιτεκτονική, στην περίπτωση του </a:t>
            </a:r>
            <a:r>
              <a:rPr lang="el-GR" sz="1400" dirty="0" err="1">
                <a:latin typeface="Arial" panose="020B0604020202020204" pitchFamily="34" charset="0"/>
                <a:cs typeface="Arial" panose="020B0604020202020204" pitchFamily="34" charset="0"/>
              </a:rPr>
              <a:t>Bauhaus</a:t>
            </a:r>
            <a:r>
              <a:rPr lang="el-GR"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325867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E4B5A68-AEB8-44F1-5ECA-56152950D9E1}"/>
              </a:ext>
            </a:extLst>
          </p:cNvPr>
          <p:cNvSpPr>
            <a:spLocks noGrp="1"/>
          </p:cNvSpPr>
          <p:nvPr>
            <p:ph type="title"/>
          </p:nvPr>
        </p:nvSpPr>
        <p:spPr>
          <a:xfrm>
            <a:off x="429209" y="541176"/>
            <a:ext cx="10695992" cy="727787"/>
          </a:xfrm>
        </p:spPr>
        <p:txBody>
          <a:bodyPr>
            <a:normAutofit fontScale="90000"/>
          </a:bodyPr>
          <a:lstStyle/>
          <a:p>
            <a:r>
              <a:rPr lang="el-GR" dirty="0"/>
              <a:t>ΤΟ ΤΕΛΟΣ ΤΗΣ ΔΗΜΟΚΡΑΤΙΑΣ ΤΗΣ ΒΑΙΜΑΡΗΣ</a:t>
            </a:r>
          </a:p>
        </p:txBody>
      </p:sp>
      <p:sp>
        <p:nvSpPr>
          <p:cNvPr id="3" name="Θέση περιεχομένου 2">
            <a:extLst>
              <a:ext uri="{FF2B5EF4-FFF2-40B4-BE49-F238E27FC236}">
                <a16:creationId xmlns:a16="http://schemas.microsoft.com/office/drawing/2014/main" xmlns="" id="{06730833-81C9-3D2E-55F0-E5555E84251F}"/>
              </a:ext>
            </a:extLst>
          </p:cNvPr>
          <p:cNvSpPr>
            <a:spLocks noGrp="1"/>
          </p:cNvSpPr>
          <p:nvPr>
            <p:ph idx="1"/>
          </p:nvPr>
        </p:nvSpPr>
        <p:spPr>
          <a:xfrm>
            <a:off x="354563" y="1436915"/>
            <a:ext cx="11532638" cy="5141168"/>
          </a:xfrm>
        </p:spPr>
        <p:txBody>
          <a:bodyPr>
            <a:normAutofit fontScale="70000" lnSpcReduction="20000"/>
          </a:bodyPr>
          <a:lstStyle/>
          <a:p>
            <a:r>
              <a:rPr lang="el-GR" sz="2000" dirty="0">
                <a:latin typeface="Arial" panose="020B0604020202020204" pitchFamily="34" charset="0"/>
                <a:cs typeface="Arial" panose="020B0604020202020204" pitchFamily="34" charset="0"/>
              </a:rPr>
              <a:t>Το νέο Σύνταγμα παρέμεινε σε ισχύ έως το 1933, όπου μετά κατέρρευσε η Δημοκρατία της Βαϊμάρης με την ανάληψη της εξουσίας από τον Αδόλφο Χίτλερ. Η κατάλυση του καθεστώτος ήταν μια πολύπλοκη διαδικασία και άρρηκτα δεμένη με τη βαθμιαία άνοδο της πολιτικής ισχύος των εθνικοσοσιαλιστών, από τη δεκαετία του 1920 κιόλας. Επομένως, υπήρχαν πολιτικά και οικονομικά αίτια της πτώσης της Δημοκρατίας τα οποία ευνόησαν την πολιτική γιγάντωση του Χίτλερ και την ανέλιξή του στην εξουσία.</a:t>
            </a:r>
          </a:p>
          <a:p>
            <a:r>
              <a:rPr lang="el-GR" sz="2000" dirty="0">
                <a:latin typeface="Arial" panose="020B0604020202020204" pitchFamily="34" charset="0"/>
                <a:cs typeface="Arial" panose="020B0604020202020204" pitchFamily="34" charset="0"/>
              </a:rPr>
              <a:t>Πολιτικά αίτια</a:t>
            </a:r>
            <a:r>
              <a:rPr lang="en-US"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α)</a:t>
            </a:r>
            <a:r>
              <a:rPr lang="el-GR" sz="2000" dirty="0">
                <a:latin typeface="Arial" panose="020B0604020202020204" pitchFamily="34" charset="0"/>
                <a:cs typeface="Arial" panose="020B0604020202020204" pitchFamily="34" charset="0"/>
              </a:rPr>
              <a:t> η έχθρα μεταξύ σοσιαλδημοκρατών και κομμουνιστών. Οι ακραίοι αριστεροί προσπάθησαν να επιβάλλουν μια δικτατορία του προλεταριάτου. Οι κυβερνώντες σοσιαλδημοκράτες, με τη βοήθεια των συντηρητικών δυνάμεων και του στρατού, κατέπνιξαν την επανάσταση εν τη γενέσει της αλλά όλες οι μετέπειτα κυβερνήσεις χαρακτηρίζονταν από εξαιρετική αστάθεια. Οι σοσιαλδημοκράτες αδυνατούσαν να σχηματίσουν κυβέρνηση αφού δεν είχαν τη στήριξη των κομμουνιστών, κάτι που εκμεταλλεύτηκε ο Χίτλερ το 1933 για ν’ αποσπάσει όλες τις εξουσίες. </a:t>
            </a:r>
            <a:r>
              <a:rPr lang="el-GR" sz="2000" b="1" dirty="0">
                <a:latin typeface="Arial" panose="020B0604020202020204" pitchFamily="34" charset="0"/>
                <a:cs typeface="Arial" panose="020B0604020202020204" pitchFamily="34" charset="0"/>
              </a:rPr>
              <a:t>β)</a:t>
            </a:r>
            <a:r>
              <a:rPr lang="el-GR" sz="2000" dirty="0">
                <a:latin typeface="Arial" panose="020B0604020202020204" pitchFamily="34" charset="0"/>
                <a:cs typeface="Arial" panose="020B0604020202020204" pitchFamily="34" charset="0"/>
              </a:rPr>
              <a:t> Γερμανοί αξιωματούχοι, με πρώτο τον Πρόεδρο </a:t>
            </a:r>
            <a:r>
              <a:rPr lang="el-GR" sz="2000" dirty="0" err="1">
                <a:latin typeface="Arial" panose="020B0604020202020204" pitchFamily="34" charset="0"/>
                <a:cs typeface="Arial" panose="020B0604020202020204" pitchFamily="34" charset="0"/>
              </a:rPr>
              <a:t>Έμπερτ</a:t>
            </a:r>
            <a:r>
              <a:rPr lang="el-GR" sz="2000" dirty="0">
                <a:latin typeface="Arial" panose="020B0604020202020204" pitchFamily="34" charset="0"/>
                <a:cs typeface="Arial" panose="020B0604020202020204" pitchFamily="34" charset="0"/>
              </a:rPr>
              <a:t>, καλλιέργησαν στη συνείδηση του λαού το μύθο ότι η Γερμανία ουδέποτε νικήθηκε αλλά προδόθηκε από τους πολιτικούς και ότι ο στρατός της ήταν ανίκητος. Ενώ στη πραγματικότητα,  η Γερμανία παρέμενε δυνητικά ισχυρή Δύναμη με πληθυσμό πολύ μεγαλύτερο της Γαλλίας, τριπλάσια δυναμικότητα σιδήρου και χάλυβα, εκτενές εσωτερικό συγκοινωνιακό δίκτυο, καθώς και χημικά και ηλεκτρικά εργοστάσια αλλά και πανεπιστήμια και τεχνολογικά ινστιτούτα άθικτα</a:t>
            </a:r>
          </a:p>
          <a:p>
            <a:r>
              <a:rPr lang="el-GR" sz="2000" dirty="0">
                <a:latin typeface="Arial" panose="020B0604020202020204" pitchFamily="34" charset="0"/>
                <a:cs typeface="Arial" panose="020B0604020202020204" pitchFamily="34" charset="0"/>
              </a:rPr>
              <a:t>Οικονομικά αίτια</a:t>
            </a:r>
            <a:r>
              <a:rPr lang="en-US" sz="2000"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α) </a:t>
            </a:r>
            <a:r>
              <a:rPr lang="el-GR" sz="2000" dirty="0">
                <a:latin typeface="Arial" panose="020B0604020202020204" pitchFamily="34" charset="0"/>
                <a:cs typeface="Arial" panose="020B0604020202020204" pitchFamily="34" charset="0"/>
              </a:rPr>
              <a:t>με τη Συνθήκη των Βερσαλλιών, τον Ιούνιο του 1919 στους ηττημένους επιβλήθηκαν τόσο η παραχώρηση εδαφών (με τη συνακόλουθη απώλεια παραγωγικών πληθυσμών όσο και η υποχρέωση καταβολής αποζημιώσεων. </a:t>
            </a:r>
            <a:r>
              <a:rPr lang="el-GR" sz="2000" b="1" dirty="0">
                <a:latin typeface="Arial" panose="020B0604020202020204" pitchFamily="34" charset="0"/>
                <a:cs typeface="Arial" panose="020B0604020202020204" pitchFamily="34" charset="0"/>
              </a:rPr>
              <a:t>β)</a:t>
            </a:r>
            <a:r>
              <a:rPr lang="el-GR" sz="2000" dirty="0">
                <a:latin typeface="Arial" panose="020B0604020202020204" pitchFamily="34" charset="0"/>
                <a:cs typeface="Arial" panose="020B0604020202020204" pitchFamily="34" charset="0"/>
              </a:rPr>
              <a:t> Στα τέλη του 1922, η Γαλλία και το Βέλγιο κατέλαβαν στρατιωτικά τη βιομηχανική περιοχή του </a:t>
            </a:r>
            <a:r>
              <a:rPr lang="el-GR" sz="2000" dirty="0" err="1">
                <a:latin typeface="Arial" panose="020B0604020202020204" pitchFamily="34" charset="0"/>
                <a:cs typeface="Arial" panose="020B0604020202020204" pitchFamily="34" charset="0"/>
              </a:rPr>
              <a:t>Ρουρ</a:t>
            </a:r>
            <a:r>
              <a:rPr lang="el-GR" sz="2000" dirty="0">
                <a:latin typeface="Arial" panose="020B0604020202020204" pitchFamily="34" charset="0"/>
                <a:cs typeface="Arial" panose="020B0604020202020204" pitchFamily="34" charset="0"/>
              </a:rPr>
              <a:t> στην δυτική Γερμανία. Η γερμανική κυβέρνηση απάντησε με την τακτική της “παθητικής αντίστασης”, δηλαδή πληρώνοντας τους εργάτες των χαλυβουργείων και των ανθρακωρυχείων για να μη δουλεύουν. Ταυτόχρονα, επιδόθηκε σε αθρόα εκτύπωση χαρτονομίσματος εκτοξεύοντας τον πληθωρισμό στα ύψη κι εκμηδενίζοντας την αξία του μάρκου. Η τακτική αυτή μπορεί να πέτυχε και να οδήγησε μέσα στο 1923 το </a:t>
            </a:r>
            <a:r>
              <a:rPr lang="el-GR" sz="2000" dirty="0" err="1">
                <a:latin typeface="Arial" panose="020B0604020202020204" pitchFamily="34" charset="0"/>
                <a:cs typeface="Arial" panose="020B0604020202020204" pitchFamily="34" charset="0"/>
              </a:rPr>
              <a:t>γάλλο</a:t>
            </a:r>
            <a:r>
              <a:rPr lang="el-GR" sz="2000" dirty="0">
                <a:latin typeface="Arial" panose="020B0604020202020204" pitchFamily="34" charset="0"/>
                <a:cs typeface="Arial" panose="020B0604020202020204" pitchFamily="34" charset="0"/>
              </a:rPr>
              <a:t>-βελγικό εγχείρημα στην αποτυχία, ωστόσο λάβωσε βαθύτατα τη γερμανική οικονομία. Ο αχαλίνωτος πληθωρισμός και η νομισματική κατάρρευση εκμηδένισαν βέβαια το τεράστιο εσωτερικό χρέος, αλλά εξανέμισαν καταθέσεις, επενδύσεις, μισθούς και συντάξεις. </a:t>
            </a:r>
            <a:r>
              <a:rPr lang="el-GR" sz="2000" b="1" dirty="0">
                <a:latin typeface="Arial" panose="020B0604020202020204" pitchFamily="34" charset="0"/>
                <a:cs typeface="Arial" panose="020B0604020202020204" pitchFamily="34" charset="0"/>
              </a:rPr>
              <a:t>γ)</a:t>
            </a:r>
            <a:r>
              <a:rPr lang="el-GR" sz="2000" dirty="0">
                <a:latin typeface="Arial" panose="020B0604020202020204" pitchFamily="34" charset="0"/>
                <a:cs typeface="Arial" panose="020B0604020202020204" pitchFamily="34" charset="0"/>
              </a:rPr>
              <a:t> Το “κραχ” της </a:t>
            </a:r>
            <a:r>
              <a:rPr lang="el-GR" sz="2000" dirty="0" err="1">
                <a:latin typeface="Arial" panose="020B0604020202020204" pitchFamily="34" charset="0"/>
                <a:cs typeface="Arial" panose="020B0604020202020204" pitchFamily="34" charset="0"/>
              </a:rPr>
              <a:t>Wall</a:t>
            </a:r>
            <a:r>
              <a:rPr lang="el-GR" sz="2000" dirty="0">
                <a:latin typeface="Arial" panose="020B0604020202020204" pitchFamily="34" charset="0"/>
                <a:cs typeface="Arial" panose="020B0604020202020204" pitchFamily="34" charset="0"/>
              </a:rPr>
              <a:t> </a:t>
            </a:r>
            <a:r>
              <a:rPr lang="el-GR" sz="2000" dirty="0" err="1">
                <a:latin typeface="Arial" panose="020B0604020202020204" pitchFamily="34" charset="0"/>
                <a:cs typeface="Arial" panose="020B0604020202020204" pitchFamily="34" charset="0"/>
              </a:rPr>
              <a:t>street</a:t>
            </a:r>
            <a:r>
              <a:rPr lang="el-GR" sz="2000" dirty="0">
                <a:latin typeface="Arial" panose="020B0604020202020204" pitchFamily="34" charset="0"/>
                <a:cs typeface="Arial" panose="020B0604020202020204" pitchFamily="34" charset="0"/>
              </a:rPr>
              <a:t> του 1929.</a:t>
            </a:r>
          </a:p>
          <a:p>
            <a:r>
              <a:rPr lang="el-GR" sz="2000" dirty="0">
                <a:latin typeface="Arial" panose="020B0604020202020204" pitchFamily="34" charset="0"/>
                <a:cs typeface="Arial" panose="020B0604020202020204" pitchFamily="34" charset="0"/>
              </a:rPr>
              <a:t>Ο Χίτλερ είχε, δυστυχώς, γνώση όλων των παραπάνω. Κατάλαβε ότι η δημοκρατία ήταν σαθρή, καθόσον δεν είχε νομιμοποιηθεί στις συνειδήσεις ενός τεράστιου μέρους της κοινωνίας, αλλά και των απόστρατων αξιωματικών και οπλιτών, οι οποίοι είχαν χρησιμοποιηθεί και εναντίον των κομμουνιστών το 1919. Με μια πολύ έξυπνη προπαγάνδα και με αθέμιτες πρακτικές γκρέμισε” την αξιοπιστία των υπόλοιπων (σπαρασσόμενων) πολιτικών δυνάμεων, κέρδισε τα (καταρρακωμένα) μεσαία στρώματα αλλά και τη μεγαλοαστική τάξη και έπεισε ολόκληρη την κοινωνία ότι ο εθνικοσοσιαλισμός μπορούσε να διορθώσει την “ιστορική αδικία” σε βάρος του γερμανικού λαού και ν’ αποκαταστήσει το χαμένο κύρος. </a:t>
            </a:r>
          </a:p>
          <a:p>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7921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0B4C241-1289-6729-AC17-B1FE2D77DB52}"/>
              </a:ext>
            </a:extLst>
          </p:cNvPr>
          <p:cNvSpPr>
            <a:spLocks noGrp="1"/>
          </p:cNvSpPr>
          <p:nvPr>
            <p:ph type="title"/>
          </p:nvPr>
        </p:nvSpPr>
        <p:spPr>
          <a:xfrm>
            <a:off x="662473" y="603574"/>
            <a:ext cx="10462727" cy="609405"/>
          </a:xfrm>
        </p:spPr>
        <p:txBody>
          <a:bodyPr>
            <a:normAutofit fontScale="90000"/>
          </a:bodyPr>
          <a:lstStyle/>
          <a:p>
            <a:r>
              <a:rPr lang="el-GR" dirty="0"/>
              <a:t>ΕΙΚΟΝΕΣ</a:t>
            </a:r>
          </a:p>
        </p:txBody>
      </p:sp>
      <p:pic>
        <p:nvPicPr>
          <p:cNvPr id="4" name="Θέση περιεχομένου 3">
            <a:extLst>
              <a:ext uri="{FF2B5EF4-FFF2-40B4-BE49-F238E27FC236}">
                <a16:creationId xmlns:a16="http://schemas.microsoft.com/office/drawing/2014/main" xmlns="" id="{A4C2726D-9BC8-F7DD-0201-E352CA4D1CF7}"/>
              </a:ext>
            </a:extLst>
          </p:cNvPr>
          <p:cNvPicPr>
            <a:picLocks noGrp="1" noChangeAspect="1"/>
          </p:cNvPicPr>
          <p:nvPr>
            <p:ph idx="1"/>
          </p:nvPr>
        </p:nvPicPr>
        <p:blipFill>
          <a:blip r:embed="rId2" cstate="print"/>
          <a:stretch>
            <a:fillRect/>
          </a:stretch>
        </p:blipFill>
        <p:spPr>
          <a:xfrm>
            <a:off x="508043" y="1390263"/>
            <a:ext cx="3644081" cy="2981899"/>
          </a:xfrm>
          <a:prstGeom prst="rect">
            <a:avLst/>
          </a:prstGeom>
        </p:spPr>
      </p:pic>
      <p:pic>
        <p:nvPicPr>
          <p:cNvPr id="5" name="Εικόνα 4">
            <a:extLst>
              <a:ext uri="{FF2B5EF4-FFF2-40B4-BE49-F238E27FC236}">
                <a16:creationId xmlns:a16="http://schemas.microsoft.com/office/drawing/2014/main" xmlns="" id="{E65CF2E7-98DD-7503-42A2-A01F2BB04715}"/>
              </a:ext>
            </a:extLst>
          </p:cNvPr>
          <p:cNvPicPr>
            <a:picLocks noChangeAspect="1"/>
          </p:cNvPicPr>
          <p:nvPr/>
        </p:nvPicPr>
        <p:blipFill>
          <a:blip r:embed="rId3"/>
          <a:stretch>
            <a:fillRect/>
          </a:stretch>
        </p:blipFill>
        <p:spPr>
          <a:xfrm>
            <a:off x="4877577" y="1390262"/>
            <a:ext cx="3275372" cy="2981899"/>
          </a:xfrm>
          <a:prstGeom prst="rect">
            <a:avLst/>
          </a:prstGeom>
        </p:spPr>
      </p:pic>
      <p:pic>
        <p:nvPicPr>
          <p:cNvPr id="9" name="Εικόνα 8" descr="Εικόνα που περιέχει κείμενο&#10;&#10;Περιγραφή που δημιουργήθηκε αυτόματα">
            <a:extLst>
              <a:ext uri="{FF2B5EF4-FFF2-40B4-BE49-F238E27FC236}">
                <a16:creationId xmlns:a16="http://schemas.microsoft.com/office/drawing/2014/main" xmlns="" id="{83316EC8-C531-325D-7243-14E019297105}"/>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612154" y="1390261"/>
            <a:ext cx="2808514" cy="2981899"/>
          </a:xfrm>
          <a:prstGeom prst="rect">
            <a:avLst/>
          </a:prstGeom>
        </p:spPr>
      </p:pic>
      <p:pic>
        <p:nvPicPr>
          <p:cNvPr id="11" name="Εικόνα 10" descr="Εικόνα που περιέχει άνδρας, άτομο, γυαλιά, βλέμμα&#10;&#10;Περιγραφή που δημιουργήθηκε αυτόματα">
            <a:extLst>
              <a:ext uri="{FF2B5EF4-FFF2-40B4-BE49-F238E27FC236}">
                <a16:creationId xmlns:a16="http://schemas.microsoft.com/office/drawing/2014/main" xmlns="" id="{7A03AF73-E552-5B4F-02EA-C0B29F7272A7}"/>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479902" y="4469362"/>
            <a:ext cx="1399592" cy="1962343"/>
          </a:xfrm>
          <a:prstGeom prst="rect">
            <a:avLst/>
          </a:prstGeom>
        </p:spPr>
      </p:pic>
      <p:pic>
        <p:nvPicPr>
          <p:cNvPr id="14" name="Εικόνα 13">
            <a:extLst>
              <a:ext uri="{FF2B5EF4-FFF2-40B4-BE49-F238E27FC236}">
                <a16:creationId xmlns:a16="http://schemas.microsoft.com/office/drawing/2014/main" xmlns="" id="{A46AA5E2-DEA7-680A-D0F1-C78D02A252D7}"/>
              </a:ext>
            </a:extLst>
          </p:cNvPr>
          <p:cNvPicPr>
            <a:picLocks noChangeAspect="1"/>
          </p:cNvPicPr>
          <p:nvPr/>
        </p:nvPicPr>
        <p:blipFill>
          <a:blip r:embed="rId6" cstate="print"/>
          <a:stretch>
            <a:fillRect/>
          </a:stretch>
        </p:blipFill>
        <p:spPr>
          <a:xfrm>
            <a:off x="5893836" y="4469362"/>
            <a:ext cx="1399592" cy="1882266"/>
          </a:xfrm>
          <a:prstGeom prst="rect">
            <a:avLst/>
          </a:prstGeom>
        </p:spPr>
      </p:pic>
      <p:pic>
        <p:nvPicPr>
          <p:cNvPr id="15" name="Εικόνα 14">
            <a:extLst>
              <a:ext uri="{FF2B5EF4-FFF2-40B4-BE49-F238E27FC236}">
                <a16:creationId xmlns:a16="http://schemas.microsoft.com/office/drawing/2014/main" xmlns="" id="{8A0E28C1-FE23-1AF6-3ACC-61437C87FE26}"/>
              </a:ext>
            </a:extLst>
          </p:cNvPr>
          <p:cNvPicPr>
            <a:picLocks noChangeAspect="1"/>
          </p:cNvPicPr>
          <p:nvPr/>
        </p:nvPicPr>
        <p:blipFill>
          <a:blip r:embed="rId7"/>
          <a:stretch>
            <a:fillRect/>
          </a:stretch>
        </p:blipFill>
        <p:spPr>
          <a:xfrm>
            <a:off x="1517388" y="4389285"/>
            <a:ext cx="1399593" cy="1962343"/>
          </a:xfrm>
          <a:prstGeom prst="rect">
            <a:avLst/>
          </a:prstGeom>
        </p:spPr>
      </p:pic>
    </p:spTree>
    <p:extLst>
      <p:ext uri="{BB962C8B-B14F-4D97-AF65-F5344CB8AC3E}">
        <p14:creationId xmlns:p14="http://schemas.microsoft.com/office/powerpoint/2010/main" xmlns="" val="3160726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1B2830"/>
      </a:dk2>
      <a:lt2>
        <a:srgbClr val="F1F3F0"/>
      </a:lt2>
      <a:accent1>
        <a:srgbClr val="A629E7"/>
      </a:accent1>
      <a:accent2>
        <a:srgbClr val="592FD9"/>
      </a:accent2>
      <a:accent3>
        <a:srgbClr val="294AE7"/>
      </a:accent3>
      <a:accent4>
        <a:srgbClr val="1787D5"/>
      </a:accent4>
      <a:accent5>
        <a:srgbClr val="22BFBE"/>
      </a:accent5>
      <a:accent6>
        <a:srgbClr val="16C67B"/>
      </a:accent6>
      <a:hlink>
        <a:srgbClr val="3897A9"/>
      </a:hlink>
      <a:folHlink>
        <a:srgbClr val="7F7F7F"/>
      </a:folHlink>
    </a:clrScheme>
    <a:fontScheme name="Savon">
      <a:maj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1869</TotalTime>
  <Words>2153</Words>
  <Application>Microsoft Office PowerPoint</Application>
  <PresentationFormat>Προσαρμογή</PresentationFormat>
  <Paragraphs>58</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SavonVTI</vt:lpstr>
      <vt:lpstr>Η Δημοκρατια της βαιμαρησ</vt:lpstr>
      <vt:lpstr>ΕΙΣΑΓΩΓΗ</vt:lpstr>
      <vt:lpstr>ΙΣΤΟΡΙΑ</vt:lpstr>
      <vt:lpstr>ΣΥΝΤΑΓΜΑ ΤΗΣ ΒΑΪΜΑΡΗΣ</vt:lpstr>
      <vt:lpstr>ΠΝΕΥΜΑΤΙΚΗ ΖΩΗ</vt:lpstr>
      <vt:lpstr>BAUHAUS</vt:lpstr>
      <vt:lpstr>ΛΙΓΑ ΑΚΟΜΑ ΓΙΑ ΤΟ BAUHAUS…</vt:lpstr>
      <vt:lpstr>ΤΟ ΤΕΛΟΣ ΤΗΣ ΔΗΜΟΚΡΑΤΙΑΣ ΤΗΣ ΒΑΙΜΑΡΗΣ</vt:lpstr>
      <vt:lpstr>ΕΙΚΟΝΕΣ</vt:lpstr>
      <vt:lpstr>ΒΙΒΛΙΟΓΡΑΦΙΑ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Δημοκρατια της βαιμαρησ</dc:title>
  <dc:creator>matso</dc:creator>
  <cp:lastModifiedBy>MASTER012021</cp:lastModifiedBy>
  <cp:revision>32</cp:revision>
  <dcterms:created xsi:type="dcterms:W3CDTF">2023-03-08T10:04:31Z</dcterms:created>
  <dcterms:modified xsi:type="dcterms:W3CDTF">2023-06-07T09:26:03Z</dcterms:modified>
</cp:coreProperties>
</file>